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57" r:id="rId4"/>
    <p:sldId id="259" r:id="rId5"/>
    <p:sldId id="260" r:id="rId6"/>
    <p:sldId id="261" r:id="rId7"/>
    <p:sldId id="262" r:id="rId8"/>
    <p:sldId id="263" r:id="rId9"/>
    <p:sldId id="264" r:id="rId10"/>
    <p:sldId id="265" r:id="rId11"/>
    <p:sldId id="258" r:id="rId12"/>
    <p:sldId id="266" r:id="rId13"/>
    <p:sldId id="267" r:id="rId14"/>
    <p:sldId id="268" r:id="rId15"/>
    <p:sldId id="269" r:id="rId16"/>
    <p:sldId id="270" r:id="rId17"/>
    <p:sldId id="271" r:id="rId18"/>
    <p:sldId id="273" r:id="rId19"/>
    <p:sldId id="275" r:id="rId20"/>
    <p:sldId id="277" r:id="rId21"/>
    <p:sldId id="278" r:id="rId22"/>
    <p:sldId id="280" r:id="rId23"/>
    <p:sldId id="281" r:id="rId24"/>
    <p:sldId id="282" r:id="rId25"/>
    <p:sldId id="283" r:id="rId26"/>
    <p:sldId id="284" r:id="rId27"/>
    <p:sldId id="285" r:id="rId28"/>
    <p:sldId id="286" r:id="rId29"/>
    <p:sldId id="287" r:id="rId30"/>
    <p:sldId id="288" r:id="rId31"/>
    <p:sldId id="290" r:id="rId32"/>
    <p:sldId id="291" r:id="rId33"/>
    <p:sldId id="292" r:id="rId34"/>
    <p:sldId id="293" r:id="rId35"/>
    <p:sldId id="274" r:id="rId36"/>
    <p:sldId id="272" r:id="rId37"/>
    <p:sldId id="294" r:id="rId38"/>
    <p:sldId id="296" r:id="rId39"/>
    <p:sldId id="297" r:id="rId40"/>
    <p:sldId id="298" r:id="rId41"/>
    <p:sldId id="299" r:id="rId42"/>
    <p:sldId id="301" r:id="rId43"/>
    <p:sldId id="302" r:id="rId44"/>
    <p:sldId id="300" r:id="rId45"/>
    <p:sldId id="303" r:id="rId46"/>
    <p:sldId id="304" r:id="rId47"/>
    <p:sldId id="305" r:id="rId48"/>
    <p:sldId id="306" r:id="rId49"/>
    <p:sldId id="307" r:id="rId50"/>
    <p:sldId id="308" r:id="rId51"/>
    <p:sldId id="309" r:id="rId52"/>
    <p:sldId id="310" r:id="rId53"/>
    <p:sldId id="311" r:id="rId54"/>
    <p:sldId id="312" r:id="rId55"/>
    <p:sldId id="313" r:id="rId56"/>
    <p:sldId id="315" r:id="rId57"/>
    <p:sldId id="314" r:id="rId58"/>
    <p:sldId id="316" r:id="rId59"/>
    <p:sldId id="331" r:id="rId60"/>
    <p:sldId id="317" r:id="rId61"/>
    <p:sldId id="339" r:id="rId62"/>
    <p:sldId id="318" r:id="rId63"/>
    <p:sldId id="340" r:id="rId64"/>
    <p:sldId id="319" r:id="rId65"/>
    <p:sldId id="341" r:id="rId66"/>
    <p:sldId id="320" r:id="rId67"/>
    <p:sldId id="322" r:id="rId68"/>
    <p:sldId id="323" r:id="rId69"/>
    <p:sldId id="321" r:id="rId70"/>
    <p:sldId id="324" r:id="rId71"/>
    <p:sldId id="325" r:id="rId72"/>
    <p:sldId id="326" r:id="rId73"/>
    <p:sldId id="328" r:id="rId74"/>
    <p:sldId id="327" r:id="rId75"/>
    <p:sldId id="329" r:id="rId76"/>
    <p:sldId id="330" r:id="rId77"/>
    <p:sldId id="335" r:id="rId78"/>
    <p:sldId id="336" r:id="rId79"/>
    <p:sldId id="337" r:id="rId80"/>
    <p:sldId id="33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54" autoAdjust="0"/>
    <p:restoredTop sz="94660"/>
  </p:normalViewPr>
  <p:slideViewPr>
    <p:cSldViewPr>
      <p:cViewPr>
        <p:scale>
          <a:sx n="100" d="100"/>
          <a:sy n="100" d="100"/>
        </p:scale>
        <p:origin x="-294"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1FCCEB7-C480-4F71-B058-9A2E881EDDCA}" type="datetimeFigureOut">
              <a:rPr lang="en-US" smtClean="0"/>
              <a:t>2/18/2015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05E3325-C7B4-4270-A570-2A0959CDC93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CCEB7-C480-4F71-B058-9A2E881EDDCA}" type="datetimeFigureOut">
              <a:rPr lang="en-US" smtClean="0"/>
              <a:t>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CCEB7-C480-4F71-B058-9A2E881EDDCA}" type="datetimeFigureOut">
              <a:rPr lang="en-US" smtClean="0"/>
              <a:t>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FCCEB7-C480-4F71-B058-9A2E881EDDCA}" type="datetimeFigureOut">
              <a:rPr lang="en-US" smtClean="0"/>
              <a:t>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1FCCEB7-C480-4F71-B058-9A2E881EDDCA}" type="datetimeFigureOut">
              <a:rPr lang="en-US" smtClean="0"/>
              <a:t>2/18/2015</a:t>
            </a:fld>
            <a:endParaRPr lang="en-US"/>
          </a:p>
        </p:txBody>
      </p:sp>
      <p:sp>
        <p:nvSpPr>
          <p:cNvPr id="8" name="Slide Number Placeholder 7"/>
          <p:cNvSpPr>
            <a:spLocks noGrp="1"/>
          </p:cNvSpPr>
          <p:nvPr>
            <p:ph type="sldNum" sz="quarter" idx="11"/>
          </p:nvPr>
        </p:nvSpPr>
        <p:spPr/>
        <p:txBody>
          <a:bodyPr/>
          <a:lstStyle/>
          <a:p>
            <a:fld id="{105E3325-C7B4-4270-A570-2A0959CDC93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1FCCEB7-C480-4F71-B058-9A2E881EDDCA}" type="datetimeFigureOut">
              <a:rPr lang="en-US" smtClean="0"/>
              <a:t>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1FCCEB7-C480-4F71-B058-9A2E881EDDCA}" type="datetimeFigureOut">
              <a:rPr lang="en-US" smtClean="0"/>
              <a:t>2/18/2015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FCCEB7-C480-4F71-B058-9A2E881EDDCA}" type="datetimeFigureOut">
              <a:rPr lang="en-US" smtClean="0"/>
              <a:t>2/18/2015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CCEB7-C480-4F71-B058-9A2E881EDDCA}" type="datetimeFigureOut">
              <a:rPr lang="en-US" smtClean="0"/>
              <a:t>2/18/2015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5E3325-C7B4-4270-A570-2A0959CDC93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FCCEB7-C480-4F71-B058-9A2E881EDDCA}" type="datetimeFigureOut">
              <a:rPr lang="en-US" smtClean="0"/>
              <a:t>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E3325-C7B4-4270-A570-2A0959CDC93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FCCEB7-C480-4F71-B058-9A2E881EDDCA}" type="datetimeFigureOut">
              <a:rPr lang="en-US" smtClean="0"/>
              <a:t>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05E3325-C7B4-4270-A570-2A0959CDC93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1FCCEB7-C480-4F71-B058-9A2E881EDDCA}" type="datetimeFigureOut">
              <a:rPr lang="en-US" smtClean="0"/>
              <a:t>2/18/2015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05E3325-C7B4-4270-A570-2A0959CDC937}"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Droid Sans" pitchFamily="34" charset="0"/>
                <a:ea typeface="Droid Sans" pitchFamily="34" charset="0"/>
                <a:cs typeface="Droid Sans" pitchFamily="34" charset="0"/>
              </a:rPr>
              <a:t>Don’t Make ME Think.</a:t>
            </a:r>
            <a:endParaRPr lang="en-US" dirty="0">
              <a:latin typeface="Droid Sans" pitchFamily="34" charset="0"/>
              <a:ea typeface="Droid Sans" pitchFamily="34" charset="0"/>
              <a:cs typeface="Droid Sans" pitchFamily="34" charset="0"/>
            </a:endParaRPr>
          </a:p>
        </p:txBody>
      </p:sp>
      <p:sp>
        <p:nvSpPr>
          <p:cNvPr id="3" name="Subtitle 2"/>
          <p:cNvSpPr>
            <a:spLocks noGrp="1"/>
          </p:cNvSpPr>
          <p:nvPr>
            <p:ph type="subTitle" idx="1"/>
          </p:nvPr>
        </p:nvSpPr>
        <p:spPr/>
        <p:txBody>
          <a:bodyPr/>
          <a:lstStyle/>
          <a:p>
            <a:r>
              <a:rPr lang="en-US" dirty="0" smtClean="0">
                <a:latin typeface="Droid Sans" pitchFamily="34" charset="0"/>
                <a:ea typeface="Droid Sans" pitchFamily="34" charset="0"/>
                <a:cs typeface="Droid Sans" pitchFamily="34" charset="0"/>
              </a:rPr>
              <a:t>User Experience Design 101</a:t>
            </a:r>
          </a:p>
        </p:txBody>
      </p:sp>
    </p:spTree>
    <p:extLst>
      <p:ext uri="{BB962C8B-B14F-4D97-AF65-F5344CB8AC3E}">
        <p14:creationId xmlns:p14="http://schemas.microsoft.com/office/powerpoint/2010/main" val="956162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roid Sans" pitchFamily="34" charset="0"/>
                <a:ea typeface="Droid Sans" pitchFamily="34" charset="0"/>
                <a:cs typeface="Droid Sans" pitchFamily="34" charset="0"/>
              </a:rPr>
              <a:t>What do you see?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a:xfrm>
            <a:off x="457200" y="1752600"/>
            <a:ext cx="7620000" cy="4572000"/>
          </a:xfrm>
        </p:spPr>
        <p:txBody>
          <a:bodyPr anchor="b">
            <a:normAutofit/>
          </a:bodyPr>
          <a:lstStyle/>
          <a:p>
            <a:pPr algn="ctr"/>
            <a:r>
              <a:rPr lang="en-US" dirty="0" smtClean="0">
                <a:latin typeface="Droid Sans" pitchFamily="34" charset="0"/>
                <a:ea typeface="Droid Sans" pitchFamily="34" charset="0"/>
                <a:cs typeface="Droid Sans" pitchFamily="34" charset="0"/>
              </a:rPr>
              <a:t>After knowing what the picture was, can you go back to seeing it as an image of random dots?</a:t>
            </a:r>
            <a:endParaRPr lang="en-US" dirty="0">
              <a:latin typeface="Droid Sans" pitchFamily="34" charset="0"/>
              <a:ea typeface="Droid Sans" pitchFamily="34" charset="0"/>
              <a:cs typeface="Droid Sans"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52600"/>
            <a:ext cx="4495800" cy="3302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90800" y="5181600"/>
            <a:ext cx="4191000" cy="307777"/>
          </a:xfrm>
          <a:prstGeom prst="rect">
            <a:avLst/>
          </a:prstGeom>
          <a:noFill/>
        </p:spPr>
        <p:txBody>
          <a:bodyPr wrap="square" rtlCol="0">
            <a:spAutoFit/>
          </a:bodyPr>
          <a:lstStyle/>
          <a:p>
            <a:r>
              <a:rPr lang="en-US" sz="1400" dirty="0" smtClean="0">
                <a:latin typeface="Droid Sans" pitchFamily="34" charset="0"/>
                <a:ea typeface="Droid Sans" pitchFamily="34" charset="0"/>
                <a:cs typeface="Droid Sans" pitchFamily="34" charset="0"/>
              </a:rPr>
              <a:t>Dalmatian Dog Sniffing the Ground Near a Tree</a:t>
            </a:r>
            <a:endParaRPr lang="en-US" sz="140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3990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Perceive</a:t>
            </a:r>
            <a:r>
              <a:rPr lang="en-US" dirty="0" smtClean="0">
                <a:latin typeface="Droid Sans" pitchFamily="34" charset="0"/>
                <a:ea typeface="Droid Sans" pitchFamily="34" charset="0"/>
                <a:cs typeface="Droid Sans" pitchFamily="34" charset="0"/>
              </a:rPr>
              <a:t> what we </a:t>
            </a:r>
            <a:r>
              <a:rPr lang="en-US" dirty="0" smtClean="0">
                <a:solidFill>
                  <a:schemeClr val="tx2">
                    <a:lumMod val="40000"/>
                    <a:lumOff val="60000"/>
                  </a:schemeClr>
                </a:solidFill>
                <a:latin typeface="Droid Sans" pitchFamily="34" charset="0"/>
                <a:ea typeface="Droid Sans" pitchFamily="34" charset="0"/>
                <a:cs typeface="Droid Sans" pitchFamily="34" charset="0"/>
              </a:rPr>
              <a:t>expect</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a:bodyPr>
          <a:lstStyle/>
          <a:p>
            <a:r>
              <a:rPr lang="en-US" sz="2800" dirty="0" smtClean="0">
                <a:latin typeface="Droid Sans" pitchFamily="34" charset="0"/>
                <a:ea typeface="Droid Sans" pitchFamily="34" charset="0"/>
                <a:cs typeface="Droid Sans" pitchFamily="34" charset="0"/>
              </a:rPr>
              <a:t>Experience (CONTEXT) </a:t>
            </a:r>
            <a:r>
              <a:rPr lang="en-US" sz="2800" b="0" dirty="0" smtClean="0">
                <a:latin typeface="Droid Sans" pitchFamily="34" charset="0"/>
                <a:ea typeface="Droid Sans" pitchFamily="34" charset="0"/>
                <a:cs typeface="Droid Sans" pitchFamily="34" charset="0"/>
              </a:rPr>
              <a:t>can </a:t>
            </a:r>
            <a:r>
              <a:rPr lang="en-US" sz="2800" b="0" i="1" dirty="0" smtClean="0">
                <a:latin typeface="Droid Sans" pitchFamily="34" charset="0"/>
                <a:ea typeface="Droid Sans" pitchFamily="34" charset="0"/>
                <a:cs typeface="Droid Sans" pitchFamily="34" charset="0"/>
              </a:rPr>
              <a:t>bias </a:t>
            </a:r>
            <a:r>
              <a:rPr lang="en-US" sz="2800" b="0" dirty="0" smtClean="0">
                <a:latin typeface="Droid Sans" pitchFamily="34" charset="0"/>
                <a:ea typeface="Droid Sans" pitchFamily="34" charset="0"/>
                <a:cs typeface="Droid Sans" pitchFamily="34" charset="0"/>
              </a:rPr>
              <a:t>other types of perception like</a:t>
            </a:r>
            <a:r>
              <a:rPr lang="en-US" sz="2800" dirty="0" smtClean="0">
                <a:solidFill>
                  <a:srgbClr val="92D050"/>
                </a:solidFill>
                <a:latin typeface="Droid Sans" pitchFamily="34" charset="0"/>
                <a:ea typeface="Droid Sans" pitchFamily="34" charset="0"/>
                <a:cs typeface="Droid Sans" pitchFamily="34" charset="0"/>
              </a:rPr>
              <a:t> </a:t>
            </a:r>
            <a:r>
              <a:rPr lang="en-US" sz="2800" dirty="0" smtClean="0">
                <a:solidFill>
                  <a:schemeClr val="accent3"/>
                </a:solidFill>
                <a:latin typeface="Droid Sans" pitchFamily="34" charset="0"/>
                <a:ea typeface="Droid Sans" pitchFamily="34" charset="0"/>
                <a:cs typeface="Droid Sans" pitchFamily="34" charset="0"/>
              </a:rPr>
              <a:t>sentence comprehension</a:t>
            </a:r>
            <a:r>
              <a:rPr lang="en-US" sz="2400" b="0" dirty="0" smtClean="0">
                <a:latin typeface="Droid Sans" pitchFamily="34" charset="0"/>
                <a:ea typeface="Droid Sans" pitchFamily="34" charset="0"/>
                <a:cs typeface="Droid Sans" pitchFamily="34" charset="0"/>
              </a:rPr>
              <a:t>.</a:t>
            </a:r>
          </a:p>
        </p:txBody>
      </p:sp>
      <p:sp>
        <p:nvSpPr>
          <p:cNvPr id="5" name="Rectangle 4"/>
          <p:cNvSpPr/>
          <p:nvPr/>
        </p:nvSpPr>
        <p:spPr>
          <a:xfrm>
            <a:off x="628650" y="2903951"/>
            <a:ext cx="4953000" cy="1323439"/>
          </a:xfrm>
          <a:prstGeom prst="rect">
            <a:avLst/>
          </a:prstGeom>
          <a:noFill/>
        </p:spPr>
        <p:txBody>
          <a:bodyPr wrap="square" lIns="91440" tIns="45720" rIns="91440" bIns="45720">
            <a:spAutoFit/>
          </a:bodyPr>
          <a:lstStyle/>
          <a:p>
            <a:pPr algn="ctr"/>
            <a:r>
              <a:rPr lang="en-US" sz="4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rPr>
              <a:t>New Vaccine Contains Rabies</a:t>
            </a:r>
            <a:endPar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endParaRPr>
          </a:p>
        </p:txBody>
      </p:sp>
      <p:sp>
        <p:nvSpPr>
          <p:cNvPr id="6" name="TextBox 5"/>
          <p:cNvSpPr txBox="1"/>
          <p:nvPr/>
        </p:nvSpPr>
        <p:spPr>
          <a:xfrm>
            <a:off x="6019800" y="3801070"/>
            <a:ext cx="2073729" cy="923330"/>
          </a:xfrm>
          <a:prstGeom prst="rect">
            <a:avLst/>
          </a:prstGeom>
          <a:noFill/>
        </p:spPr>
        <p:txBody>
          <a:bodyPr wrap="square" rtlCol="0">
            <a:spAutoFit/>
          </a:bodyPr>
          <a:lstStyle/>
          <a:p>
            <a:pPr algn="ctr"/>
            <a:r>
              <a:rPr lang="en-US" dirty="0" smtClean="0">
                <a:latin typeface="Droid Sans" pitchFamily="34" charset="0"/>
                <a:ea typeface="Droid Sans" pitchFamily="34" charset="0"/>
                <a:cs typeface="Droid Sans" pitchFamily="34" charset="0"/>
              </a:rPr>
              <a:t>How can other people interpret this differently?</a:t>
            </a:r>
            <a:endParaRPr lang="en-US" dirty="0">
              <a:latin typeface="Droid Sans" pitchFamily="34" charset="0"/>
              <a:ea typeface="Droid Sans" pitchFamily="34" charset="0"/>
              <a:cs typeface="Droid Sans" pitchFamily="34" charset="0"/>
            </a:endParaRPr>
          </a:p>
        </p:txBody>
      </p:sp>
      <p:sp>
        <p:nvSpPr>
          <p:cNvPr id="7" name="Rectangle 6"/>
          <p:cNvSpPr/>
          <p:nvPr/>
        </p:nvSpPr>
        <p:spPr>
          <a:xfrm>
            <a:off x="838200" y="2819400"/>
            <a:ext cx="4648200" cy="381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roid Sans" pitchFamily="34" charset="0"/>
              <a:ea typeface="Droid Sans" pitchFamily="34" charset="0"/>
              <a:cs typeface="Droid Sans" pitchFamily="34" charset="0"/>
            </a:endParaRPr>
          </a:p>
        </p:txBody>
      </p:sp>
      <p:sp>
        <p:nvSpPr>
          <p:cNvPr id="8" name="Rectangle 7"/>
          <p:cNvSpPr/>
          <p:nvPr/>
        </p:nvSpPr>
        <p:spPr>
          <a:xfrm>
            <a:off x="1066800" y="4350501"/>
            <a:ext cx="4038600" cy="21264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roid Sans" pitchFamily="34" charset="0"/>
              <a:ea typeface="Droid Sans" pitchFamily="34" charset="0"/>
              <a:cs typeface="Droid Sans" pitchFamily="34" charset="0"/>
            </a:endParaRPr>
          </a:p>
        </p:txBody>
      </p:sp>
      <p:cxnSp>
        <p:nvCxnSpPr>
          <p:cNvPr id="10" name="Straight Connector 9"/>
          <p:cNvCxnSpPr/>
          <p:nvPr/>
        </p:nvCxnSpPr>
        <p:spPr>
          <a:xfrm>
            <a:off x="1295400" y="45720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295400" y="48006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295400" y="50292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295400" y="52578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295400" y="54864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295400" y="57150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295400" y="59436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95400" y="61722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24200" y="45720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124200" y="48006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4200" y="50292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4200" y="52578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124200" y="54864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124200" y="57150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124200" y="5943600"/>
            <a:ext cx="152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24200" y="6172200"/>
            <a:ext cx="152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031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sz="3900" dirty="0" smtClean="0">
                <a:solidFill>
                  <a:schemeClr val="accent3">
                    <a:lumMod val="60000"/>
                    <a:lumOff val="40000"/>
                  </a:schemeClr>
                </a:solidFill>
                <a:latin typeface="Droid Sans" pitchFamily="34" charset="0"/>
                <a:ea typeface="Droid Sans" pitchFamily="34" charset="0"/>
                <a:cs typeface="Droid Sans" pitchFamily="34" charset="0"/>
              </a:rPr>
              <a:t>Perception</a:t>
            </a:r>
            <a:r>
              <a:rPr lang="en-US" sz="3900" dirty="0" smtClean="0">
                <a:latin typeface="Droid Sans" pitchFamily="34" charset="0"/>
                <a:ea typeface="Droid Sans" pitchFamily="34" charset="0"/>
                <a:cs typeface="Droid Sans" pitchFamily="34" charset="0"/>
              </a:rPr>
              <a:t> </a:t>
            </a:r>
            <a:r>
              <a:rPr lang="en-US" sz="3900" dirty="0" smtClean="0">
                <a:latin typeface="Droid Sans" pitchFamily="34" charset="0"/>
                <a:ea typeface="Droid Sans" pitchFamily="34" charset="0"/>
                <a:cs typeface="Droid Sans" pitchFamily="34" charset="0"/>
              </a:rPr>
              <a:t>BIASED BY </a:t>
            </a:r>
            <a:r>
              <a:rPr lang="en-US" sz="3900" dirty="0" smtClean="0">
                <a:solidFill>
                  <a:schemeClr val="tx2">
                    <a:lumMod val="40000"/>
                    <a:lumOff val="60000"/>
                  </a:schemeClr>
                </a:solidFill>
                <a:latin typeface="Droid Sans" pitchFamily="34" charset="0"/>
                <a:ea typeface="Droid Sans" pitchFamily="34" charset="0"/>
                <a:cs typeface="Droid Sans" pitchFamily="34" charset="0"/>
              </a:rPr>
              <a:t>context</a:t>
            </a:r>
            <a:endParaRPr lang="en-US" sz="3900"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lstStyle/>
          <a:p>
            <a:pPr algn="ctr"/>
            <a:r>
              <a:rPr lang="en-US" b="0" dirty="0" smtClean="0">
                <a:latin typeface="Droid Sans" pitchFamily="34" charset="0"/>
                <a:ea typeface="Droid Sans" pitchFamily="34" charset="0"/>
                <a:cs typeface="Droid Sans" pitchFamily="34" charset="0"/>
              </a:rPr>
              <a:t>The same character is perceived differently depending on surrounding letters.</a:t>
            </a:r>
            <a:endParaRPr lang="en-US" b="0" dirty="0">
              <a:latin typeface="Droid Sans" pitchFamily="34" charset="0"/>
              <a:ea typeface="Droid Sans" pitchFamily="34" charset="0"/>
              <a:cs typeface="Droid Sans" pitchFamily="34" charset="0"/>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39" y="1716882"/>
            <a:ext cx="3933173" cy="159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539" y="3336925"/>
            <a:ext cx="3707061" cy="176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790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900" dirty="0" smtClean="0">
                <a:solidFill>
                  <a:schemeClr val="accent3">
                    <a:lumMod val="60000"/>
                    <a:lumOff val="40000"/>
                  </a:schemeClr>
                </a:solidFill>
                <a:latin typeface="Droid Sans" pitchFamily="34" charset="0"/>
                <a:ea typeface="Droid Sans" pitchFamily="34" charset="0"/>
                <a:cs typeface="Droid Sans" pitchFamily="34" charset="0"/>
              </a:rPr>
              <a:t>Perception</a:t>
            </a:r>
            <a:r>
              <a:rPr lang="en-US" sz="3900" dirty="0" smtClean="0">
                <a:latin typeface="Droid Sans" pitchFamily="34" charset="0"/>
                <a:ea typeface="Droid Sans" pitchFamily="34" charset="0"/>
                <a:cs typeface="Droid Sans" pitchFamily="34" charset="0"/>
              </a:rPr>
              <a:t> </a:t>
            </a:r>
            <a:r>
              <a:rPr lang="en-US" sz="3900" dirty="0" smtClean="0">
                <a:latin typeface="Droid Sans" pitchFamily="34" charset="0"/>
                <a:ea typeface="Droid Sans" pitchFamily="34" charset="0"/>
                <a:cs typeface="Droid Sans" pitchFamily="34" charset="0"/>
              </a:rPr>
              <a:t>BIASED BY </a:t>
            </a:r>
            <a:r>
              <a:rPr lang="en-US" sz="3900" dirty="0" smtClean="0">
                <a:solidFill>
                  <a:schemeClr val="tx2">
                    <a:lumMod val="40000"/>
                    <a:lumOff val="60000"/>
                  </a:schemeClr>
                </a:solidFill>
                <a:latin typeface="Droid Sans" pitchFamily="34" charset="0"/>
                <a:ea typeface="Droid Sans" pitchFamily="34" charset="0"/>
                <a:cs typeface="Droid Sans" pitchFamily="34" charset="0"/>
              </a:rPr>
              <a:t>context</a:t>
            </a:r>
            <a:endParaRPr lang="en-US" sz="3900"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a:xfrm>
            <a:off x="685800" y="1752600"/>
            <a:ext cx="7620000" cy="4373563"/>
          </a:xfrm>
        </p:spPr>
        <p:txBody>
          <a:bodyPr/>
          <a:lstStyle/>
          <a:p>
            <a:endParaRPr lang="en-US" b="0" dirty="0" smtClean="0">
              <a:latin typeface="Droid Sans" pitchFamily="34" charset="0"/>
              <a:ea typeface="Droid Sans" pitchFamily="34" charset="0"/>
              <a:cs typeface="Droid Sans" pitchFamily="34" charset="0"/>
            </a:endParaRPr>
          </a:p>
          <a:p>
            <a:endParaRPr lang="en-US" b="0" dirty="0">
              <a:latin typeface="Droid Sans" pitchFamily="34" charset="0"/>
              <a:ea typeface="Droid Sans" pitchFamily="34" charset="0"/>
              <a:cs typeface="Droid Sans" pitchFamily="34" charset="0"/>
            </a:endParaRPr>
          </a:p>
          <a:p>
            <a:endParaRPr lang="en-US" b="0" dirty="0" smtClean="0">
              <a:latin typeface="Droid Sans" pitchFamily="34" charset="0"/>
              <a:ea typeface="Droid Sans" pitchFamily="34" charset="0"/>
              <a:cs typeface="Droid Sans" pitchFamily="34" charset="0"/>
            </a:endParaRPr>
          </a:p>
          <a:p>
            <a:pPr algn="ctr"/>
            <a:r>
              <a:rPr lang="en-US" b="0" dirty="0" smtClean="0">
                <a:latin typeface="Droid Sans" pitchFamily="34" charset="0"/>
                <a:ea typeface="Droid Sans" pitchFamily="34" charset="0"/>
                <a:cs typeface="Droid Sans" pitchFamily="34" charset="0"/>
              </a:rPr>
              <a:t>Same </a:t>
            </a:r>
            <a:r>
              <a:rPr lang="en-US" b="0" dirty="0" smtClean="0">
                <a:latin typeface="Droid Sans" pitchFamily="34" charset="0"/>
                <a:ea typeface="Droid Sans" pitchFamily="34" charset="0"/>
                <a:cs typeface="Droid Sans" pitchFamily="34" charset="0"/>
              </a:rPr>
              <a:t>phrase perceived depending on the list it appears in.</a:t>
            </a:r>
            <a:endParaRPr lang="en-US" b="0" dirty="0">
              <a:latin typeface="Droid Sans" pitchFamily="34" charset="0"/>
              <a:ea typeface="Droid Sans" pitchFamily="34" charset="0"/>
              <a:cs typeface="Droid Sans"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524000"/>
            <a:ext cx="7247136" cy="136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857250" y="3733800"/>
            <a:ext cx="7247136" cy="2438400"/>
          </a:xfrm>
          <a:prstGeom prst="rect">
            <a:avLst/>
          </a:prstGeom>
          <a:ln w="12700">
            <a:solidFill>
              <a:schemeClr val="tx1"/>
            </a:solidFill>
            <a:prstDash val="dash"/>
          </a:ln>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latin typeface="Droid Sans" pitchFamily="34" charset="0"/>
                <a:ea typeface="Droid Sans" pitchFamily="34" charset="0"/>
                <a:cs typeface="Droid Sans" pitchFamily="34" charset="0"/>
              </a:rPr>
              <a:t>USER FACT</a:t>
            </a:r>
            <a:br>
              <a:rPr lang="en-US" dirty="0" smtClean="0">
                <a:latin typeface="Droid Sans" pitchFamily="34" charset="0"/>
                <a:ea typeface="Droid Sans" pitchFamily="34" charset="0"/>
                <a:cs typeface="Droid Sans" pitchFamily="34" charset="0"/>
              </a:rPr>
            </a:br>
            <a:r>
              <a:rPr lang="en-US" sz="2400" b="0" dirty="0" smtClean="0">
                <a:solidFill>
                  <a:srgbClr val="FF6600"/>
                </a:solidFill>
                <a:latin typeface="Droid Sans" pitchFamily="34" charset="0"/>
                <a:ea typeface="Droid Sans" pitchFamily="34" charset="0"/>
                <a:cs typeface="Droid Sans" pitchFamily="34" charset="0"/>
              </a:rPr>
              <a:t>Visual perception, reading and recognition work together in the human brain. How we organize elements in the interface can affect WHAT the user will see and understand.</a:t>
            </a:r>
            <a:endParaRPr lang="en-US" b="0" dirty="0">
              <a:solidFill>
                <a:srgbClr val="FF6600"/>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14844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8001000" cy="1371600"/>
          </a:xfrm>
        </p:spPr>
        <p:txBody>
          <a:bodyPr>
            <a:normAutofit/>
          </a:bodyPr>
          <a:lstStyle/>
          <a:p>
            <a:r>
              <a:rPr lang="en-US" sz="3900" dirty="0" smtClean="0">
                <a:solidFill>
                  <a:schemeClr val="tx2">
                    <a:lumMod val="40000"/>
                    <a:lumOff val="60000"/>
                  </a:schemeClr>
                </a:solidFill>
                <a:latin typeface="Droid Sans" pitchFamily="34" charset="0"/>
                <a:ea typeface="Droid Sans" pitchFamily="34" charset="0"/>
                <a:cs typeface="Droid Sans" pitchFamily="34" charset="0"/>
              </a:rPr>
              <a:t>GOALS </a:t>
            </a:r>
            <a:r>
              <a:rPr lang="en-US" sz="3900" dirty="0" smtClean="0">
                <a:latin typeface="Droid Sans" pitchFamily="34" charset="0"/>
                <a:ea typeface="Droid Sans" pitchFamily="34" charset="0"/>
                <a:cs typeface="Droid Sans" pitchFamily="34" charset="0"/>
              </a:rPr>
              <a:t>AFFECT BY </a:t>
            </a:r>
            <a:r>
              <a:rPr lang="en-US" sz="3900" dirty="0">
                <a:solidFill>
                  <a:schemeClr val="accent3">
                    <a:lumMod val="60000"/>
                    <a:lumOff val="40000"/>
                  </a:schemeClr>
                </a:solidFill>
                <a:latin typeface="Droid Sans" pitchFamily="34" charset="0"/>
                <a:ea typeface="Droid Sans" pitchFamily="34" charset="0"/>
                <a:cs typeface="Droid Sans" pitchFamily="34" charset="0"/>
              </a:rPr>
              <a:t>Perception</a:t>
            </a:r>
            <a:r>
              <a:rPr lang="en-US" sz="3900" dirty="0">
                <a:latin typeface="Droid Sans" pitchFamily="34" charset="0"/>
                <a:ea typeface="Droid Sans" pitchFamily="34" charset="0"/>
                <a:cs typeface="Droid Sans" pitchFamily="34" charset="0"/>
              </a:rPr>
              <a:t> </a:t>
            </a:r>
          </a:p>
        </p:txBody>
      </p:sp>
      <p:sp>
        <p:nvSpPr>
          <p:cNvPr id="3" name="Content Placeholder 2"/>
          <p:cNvSpPr>
            <a:spLocks noGrp="1"/>
          </p:cNvSpPr>
          <p:nvPr>
            <p:ph idx="1"/>
          </p:nvPr>
        </p:nvSpPr>
        <p:spPr/>
        <p:txBody>
          <a:bodyPr>
            <a:normAutofit/>
          </a:bodyPr>
          <a:lstStyle/>
          <a:p>
            <a:r>
              <a:rPr lang="en-US" dirty="0" smtClean="0">
                <a:latin typeface="Droid Sans" pitchFamily="34" charset="0"/>
                <a:ea typeface="Droid Sans" pitchFamily="34" charset="0"/>
                <a:cs typeface="Droid Sans" pitchFamily="34" charset="0"/>
              </a:rPr>
              <a:t>Let’s try a simple test:</a:t>
            </a:r>
            <a:br>
              <a:rPr lang="en-US" dirty="0" smtClean="0">
                <a:latin typeface="Droid Sans" pitchFamily="34" charset="0"/>
                <a:ea typeface="Droid Sans" pitchFamily="34" charset="0"/>
                <a:cs typeface="Droid Sans" pitchFamily="34" charset="0"/>
              </a:rPr>
            </a:br>
            <a:r>
              <a:rPr lang="en-US" sz="2400" b="0" dirty="0" smtClean="0">
                <a:latin typeface="Droid Sans" pitchFamily="34" charset="0"/>
                <a:ea typeface="Droid Sans" pitchFamily="34" charset="0"/>
                <a:cs typeface="Droid Sans" pitchFamily="34" charset="0"/>
              </a:rPr>
              <a:t>Find the Scissors in the picture in the next slide.</a:t>
            </a:r>
            <a:endParaRPr lang="en-US" b="0" dirty="0">
              <a:latin typeface="Droid Sans" pitchFamily="34" charset="0"/>
              <a:ea typeface="Droid Sans" pitchFamily="34" charset="0"/>
              <a:cs typeface="Droid Sans" pitchFamily="34" charset="0"/>
            </a:endParaRPr>
          </a:p>
        </p:txBody>
      </p:sp>
      <p:sp>
        <p:nvSpPr>
          <p:cNvPr id="7" name="Content Placeholder 2"/>
          <p:cNvSpPr txBox="1">
            <a:spLocks/>
          </p:cNvSpPr>
          <p:nvPr/>
        </p:nvSpPr>
        <p:spPr>
          <a:xfrm>
            <a:off x="458244" y="3233803"/>
            <a:ext cx="7848600" cy="9144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200" dirty="0" smtClean="0">
                <a:latin typeface="Droid Sans" pitchFamily="34" charset="0"/>
                <a:ea typeface="Droid Sans" pitchFamily="34" charset="0"/>
                <a:cs typeface="Droid Sans" pitchFamily="34" charset="0"/>
              </a:rPr>
              <a:t>Without looking back to the picture, can you tell whether there is a screwdriver in the toolbox too?</a:t>
            </a:r>
            <a:r>
              <a:rPr lang="en-US" dirty="0" smtClean="0">
                <a:latin typeface="Droid Sans" pitchFamily="34" charset="0"/>
                <a:ea typeface="Droid Sans" pitchFamily="34" charset="0"/>
                <a:cs typeface="Droid Sans" pitchFamily="34" charset="0"/>
              </a:rPr>
              <a:t/>
            </a:r>
            <a:br>
              <a:rPr lang="en-US" dirty="0" smtClean="0">
                <a:latin typeface="Droid Sans" pitchFamily="34" charset="0"/>
                <a:ea typeface="Droid Sans" pitchFamily="34" charset="0"/>
                <a:cs typeface="Droid Sans" pitchFamily="34" charset="0"/>
              </a:rPr>
            </a:br>
            <a:endParaRPr lang="en-US" b="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872366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11" y="1905000"/>
            <a:ext cx="801818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0444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900" dirty="0" smtClean="0">
                <a:solidFill>
                  <a:schemeClr val="tx2">
                    <a:lumMod val="40000"/>
                    <a:lumOff val="60000"/>
                  </a:schemeClr>
                </a:solidFill>
                <a:latin typeface="Droid Sans" pitchFamily="34" charset="0"/>
                <a:ea typeface="Droid Sans" pitchFamily="34" charset="0"/>
                <a:cs typeface="Droid Sans" pitchFamily="34" charset="0"/>
              </a:rPr>
              <a:t>GOALS </a:t>
            </a:r>
            <a:r>
              <a:rPr lang="en-US" sz="3900" dirty="0" smtClean="0">
                <a:latin typeface="Droid Sans" pitchFamily="34" charset="0"/>
                <a:ea typeface="Droid Sans" pitchFamily="34" charset="0"/>
                <a:cs typeface="Droid Sans" pitchFamily="34" charset="0"/>
              </a:rPr>
              <a:t>AFFECT BY </a:t>
            </a:r>
            <a:r>
              <a:rPr lang="en-US" sz="3900" dirty="0">
                <a:solidFill>
                  <a:schemeClr val="accent3">
                    <a:lumMod val="60000"/>
                    <a:lumOff val="40000"/>
                  </a:schemeClr>
                </a:solidFill>
                <a:latin typeface="Droid Sans" pitchFamily="34" charset="0"/>
                <a:ea typeface="Droid Sans" pitchFamily="34" charset="0"/>
                <a:cs typeface="Droid Sans" pitchFamily="34" charset="0"/>
              </a:rPr>
              <a:t>Perception</a:t>
            </a:r>
            <a:r>
              <a:rPr lang="en-US" sz="3900" dirty="0">
                <a:latin typeface="Droid Sans" pitchFamily="34" charset="0"/>
                <a:ea typeface="Droid Sans" pitchFamily="34" charset="0"/>
                <a:cs typeface="Droid Sans" pitchFamily="34" charset="0"/>
              </a:rPr>
              <a:t> </a:t>
            </a:r>
          </a:p>
        </p:txBody>
      </p:sp>
      <p:sp>
        <p:nvSpPr>
          <p:cNvPr id="3" name="Content Placeholder 2"/>
          <p:cNvSpPr>
            <a:spLocks noGrp="1"/>
          </p:cNvSpPr>
          <p:nvPr>
            <p:ph idx="1"/>
          </p:nvPr>
        </p:nvSpPr>
        <p:spPr>
          <a:ln w="12700">
            <a:solidFill>
              <a:schemeClr val="tx1"/>
            </a:solidFill>
            <a:prstDash val="dash"/>
          </a:ln>
        </p:spPr>
        <p:txBody>
          <a:bodyPr>
            <a:normAutofit/>
          </a:bodyPr>
          <a:lstStyle/>
          <a:p>
            <a:r>
              <a:rPr lang="en-US" dirty="0" smtClean="0">
                <a:latin typeface="Droid Sans" pitchFamily="34" charset="0"/>
                <a:ea typeface="Droid Sans" pitchFamily="34" charset="0"/>
                <a:cs typeface="Droid Sans" pitchFamily="34" charset="0"/>
              </a:rPr>
              <a:t>USER FACT</a:t>
            </a:r>
            <a:br>
              <a:rPr lang="en-US" dirty="0" smtClean="0">
                <a:latin typeface="Droid Sans" pitchFamily="34" charset="0"/>
                <a:ea typeface="Droid Sans" pitchFamily="34" charset="0"/>
                <a:cs typeface="Droid Sans" pitchFamily="34" charset="0"/>
              </a:rPr>
            </a:br>
            <a:r>
              <a:rPr lang="en-US" sz="2400" b="0" dirty="0" smtClean="0">
                <a:solidFill>
                  <a:srgbClr val="FF6600"/>
                </a:solidFill>
                <a:latin typeface="Droid Sans" pitchFamily="34" charset="0"/>
                <a:ea typeface="Droid Sans" pitchFamily="34" charset="0"/>
                <a:cs typeface="Droid Sans" pitchFamily="34" charset="0"/>
              </a:rPr>
              <a:t>When users navigate through software or website, they </a:t>
            </a:r>
            <a:r>
              <a:rPr lang="en-US" sz="2400" u="sng" dirty="0" smtClean="0">
                <a:solidFill>
                  <a:srgbClr val="FF6600"/>
                </a:solidFill>
                <a:latin typeface="Droid Sans" pitchFamily="34" charset="0"/>
                <a:ea typeface="Droid Sans" pitchFamily="34" charset="0"/>
                <a:cs typeface="Droid Sans" pitchFamily="34" charset="0"/>
              </a:rPr>
              <a:t>don’t READ </a:t>
            </a:r>
            <a:r>
              <a:rPr lang="en-US" sz="2400" b="0" dirty="0" smtClean="0">
                <a:solidFill>
                  <a:srgbClr val="FF6600"/>
                </a:solidFill>
                <a:latin typeface="Droid Sans" pitchFamily="34" charset="0"/>
                <a:ea typeface="Droid Sans" pitchFamily="34" charset="0"/>
                <a:cs typeface="Droid Sans" pitchFamily="34" charset="0"/>
              </a:rPr>
              <a:t>carefully.</a:t>
            </a:r>
            <a:endParaRPr lang="en-US" b="0" dirty="0">
              <a:solidFill>
                <a:srgbClr val="FF6600"/>
              </a:solidFill>
              <a:latin typeface="Droid Sans" pitchFamily="34" charset="0"/>
              <a:ea typeface="Droid Sans" pitchFamily="34" charset="0"/>
              <a:cs typeface="Droid Sans" pitchFamily="34" charset="0"/>
            </a:endParaRPr>
          </a:p>
        </p:txBody>
      </p:sp>
      <p:sp>
        <p:nvSpPr>
          <p:cNvPr id="7" name="Content Placeholder 2"/>
          <p:cNvSpPr txBox="1">
            <a:spLocks/>
          </p:cNvSpPr>
          <p:nvPr/>
        </p:nvSpPr>
        <p:spPr>
          <a:xfrm>
            <a:off x="458244" y="3233803"/>
            <a:ext cx="7848600" cy="914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latin typeface="Droid Sans" pitchFamily="34" charset="0"/>
                <a:ea typeface="Droid Sans" pitchFamily="34" charset="0"/>
                <a:cs typeface="Droid Sans" pitchFamily="34" charset="0"/>
              </a:rPr>
              <a:t/>
            </a:r>
            <a:br>
              <a:rPr lang="en-US" dirty="0" smtClean="0">
                <a:latin typeface="Droid Sans" pitchFamily="34" charset="0"/>
                <a:ea typeface="Droid Sans" pitchFamily="34" charset="0"/>
                <a:cs typeface="Droid Sans" pitchFamily="34" charset="0"/>
              </a:rPr>
            </a:br>
            <a:endParaRPr lang="en-US" b="0" dirty="0">
              <a:latin typeface="Droid Sans" pitchFamily="34" charset="0"/>
              <a:ea typeface="Droid Sans" pitchFamily="34" charset="0"/>
              <a:cs typeface="Droid Sans" pitchFamily="34" charset="0"/>
            </a:endParaRPr>
          </a:p>
        </p:txBody>
      </p:sp>
      <p:sp>
        <p:nvSpPr>
          <p:cNvPr id="5" name="Content Placeholder 2"/>
          <p:cNvSpPr txBox="1">
            <a:spLocks/>
          </p:cNvSpPr>
          <p:nvPr/>
        </p:nvSpPr>
        <p:spPr>
          <a:xfrm>
            <a:off x="479120" y="3962400"/>
            <a:ext cx="8131479" cy="1447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400" dirty="0" smtClean="0">
                <a:latin typeface="Droid Sans" pitchFamily="34" charset="0"/>
                <a:ea typeface="Droid Sans" pitchFamily="34" charset="0"/>
                <a:cs typeface="Droid Sans" pitchFamily="34" charset="0"/>
              </a:rPr>
              <a:t>Another test:</a:t>
            </a:r>
            <a:br>
              <a:rPr lang="en-US" sz="2400" dirty="0" smtClean="0">
                <a:latin typeface="Droid Sans" pitchFamily="34" charset="0"/>
                <a:ea typeface="Droid Sans" pitchFamily="34" charset="0"/>
                <a:cs typeface="Droid Sans" pitchFamily="34" charset="0"/>
              </a:rPr>
            </a:br>
            <a:r>
              <a:rPr lang="en-US" sz="2800" b="0" dirty="0" smtClean="0">
                <a:latin typeface="Droid Sans" pitchFamily="34" charset="0"/>
                <a:ea typeface="Droid Sans" pitchFamily="34" charset="0"/>
                <a:cs typeface="Droid Sans" pitchFamily="34" charset="0"/>
              </a:rPr>
              <a:t>Suppose you were asked to print out a map of the campus showing the computer science department, how’d you find it in the website shown in the next slide?</a:t>
            </a:r>
            <a:endParaRPr lang="en-US" sz="2400" b="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366820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2981"/>
            <a:ext cx="8153400" cy="631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47650" y="5791200"/>
            <a:ext cx="2362200" cy="990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3478" y="4724400"/>
            <a:ext cx="6801863" cy="923330"/>
          </a:xfrm>
          <a:prstGeom prst="rect">
            <a:avLst/>
          </a:prstGeom>
          <a:solidFill>
            <a:schemeClr val="bg1"/>
          </a:solidFill>
          <a:ln w="19050">
            <a:solidFill>
              <a:srgbClr val="FF0000"/>
            </a:solidFill>
          </a:ln>
        </p:spPr>
        <p:txBody>
          <a:bodyPr wrap="non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rPr>
              <a:t>Did you notice this?</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410571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7696200" cy="1371600"/>
          </a:xfrm>
        </p:spPr>
        <p:txBody>
          <a:bodyPr>
            <a:normAutofit/>
          </a:bodyPr>
          <a:lstStyle/>
          <a:p>
            <a:r>
              <a:rPr lang="en-US" dirty="0">
                <a:latin typeface="Droid Sans" pitchFamily="34" charset="0"/>
                <a:ea typeface="Droid Sans" pitchFamily="34" charset="0"/>
                <a:cs typeface="Droid Sans" pitchFamily="34" charset="0"/>
              </a:rPr>
              <a:t>We </a:t>
            </a:r>
            <a:r>
              <a:rPr lang="en-US" dirty="0">
                <a:solidFill>
                  <a:schemeClr val="accent3">
                    <a:lumMod val="60000"/>
                    <a:lumOff val="40000"/>
                  </a:schemeClr>
                </a:solidFill>
                <a:latin typeface="Droid Sans" pitchFamily="34" charset="0"/>
                <a:ea typeface="Droid Sans" pitchFamily="34" charset="0"/>
                <a:cs typeface="Droid Sans" pitchFamily="34" charset="0"/>
              </a:rPr>
              <a:t>Perceive</a:t>
            </a:r>
            <a:r>
              <a:rPr lang="en-US" dirty="0">
                <a:latin typeface="Droid Sans" pitchFamily="34" charset="0"/>
                <a:ea typeface="Droid Sans" pitchFamily="34" charset="0"/>
                <a:cs typeface="Droid Sans" pitchFamily="34" charset="0"/>
              </a:rPr>
              <a:t> what we </a:t>
            </a:r>
            <a:r>
              <a:rPr lang="en-US" dirty="0">
                <a:solidFill>
                  <a:schemeClr val="tx2">
                    <a:lumMod val="40000"/>
                    <a:lumOff val="60000"/>
                  </a:schemeClr>
                </a:solidFill>
                <a:latin typeface="Droid Sans" pitchFamily="34" charset="0"/>
                <a:ea typeface="Droid Sans" pitchFamily="34" charset="0"/>
                <a:cs typeface="Droid Sans" pitchFamily="34" charset="0"/>
              </a:rPr>
              <a:t>expect</a:t>
            </a:r>
            <a:endParaRPr lang="en-US" dirty="0">
              <a:latin typeface="Droid Sans" pitchFamily="34" charset="0"/>
              <a:ea typeface="Droid Sans" pitchFamily="34" charset="0"/>
              <a:cs typeface="Droid Sans" pitchFamily="34" charset="0"/>
            </a:endParaRPr>
          </a:p>
        </p:txBody>
      </p:sp>
      <p:sp>
        <p:nvSpPr>
          <p:cNvPr id="2" name="Content Placeholder 1"/>
          <p:cNvSpPr>
            <a:spLocks noGrp="1"/>
          </p:cNvSpPr>
          <p:nvPr>
            <p:ph idx="1"/>
          </p:nvPr>
        </p:nvSpPr>
        <p:spPr>
          <a:xfrm>
            <a:off x="457200" y="1752600"/>
            <a:ext cx="7620000" cy="4373563"/>
          </a:xfrm>
        </p:spPr>
        <p:txBody>
          <a:bodyPr>
            <a:normAutofit fontScale="92500" lnSpcReduction="10000"/>
          </a:bodyPr>
          <a:lstStyle/>
          <a:p>
            <a:r>
              <a:rPr lang="en-US" sz="2800" b="0" dirty="0">
                <a:latin typeface="Droid Sans" pitchFamily="34" charset="0"/>
                <a:ea typeface="Droid Sans" pitchFamily="34" charset="0"/>
                <a:cs typeface="Droid Sans" pitchFamily="34" charset="0"/>
              </a:rPr>
              <a:t>DESIGN IMPLICATIONS</a:t>
            </a:r>
          </a:p>
          <a:p>
            <a:pPr marL="514350" indent="-514350">
              <a:buAutoNum type="arabicPeriod"/>
            </a:pPr>
            <a:r>
              <a:rPr lang="en-US" sz="2800" b="0" dirty="0" smtClean="0">
                <a:solidFill>
                  <a:srgbClr val="FF6600"/>
                </a:solidFill>
                <a:latin typeface="Droid Sans" pitchFamily="34" charset="0"/>
                <a:ea typeface="Droid Sans" pitchFamily="34" charset="0"/>
                <a:cs typeface="Droid Sans" pitchFamily="34" charset="0"/>
              </a:rPr>
              <a:t>Avoid </a:t>
            </a:r>
            <a:r>
              <a:rPr lang="en-US" sz="2800" b="0" dirty="0">
                <a:solidFill>
                  <a:srgbClr val="FF6600"/>
                </a:solidFill>
                <a:latin typeface="Droid Sans" pitchFamily="34" charset="0"/>
                <a:ea typeface="Droid Sans" pitchFamily="34" charset="0"/>
                <a:cs typeface="Droid Sans" pitchFamily="34" charset="0"/>
              </a:rPr>
              <a:t>Ambiguity.</a:t>
            </a:r>
          </a:p>
          <a:p>
            <a:pPr lvl="1" indent="0">
              <a:buNone/>
            </a:pPr>
            <a:r>
              <a:rPr lang="en-US" sz="2400" dirty="0">
                <a:latin typeface="Droid Sans" pitchFamily="34" charset="0"/>
                <a:ea typeface="Droid Sans" pitchFamily="34" charset="0"/>
                <a:cs typeface="Droid Sans" pitchFamily="34" charset="0"/>
              </a:rPr>
              <a:t>Make sure all the users interpret the display in the same way. If ambiguity is inevitable, rely on standards or conventions.</a:t>
            </a:r>
          </a:p>
          <a:p>
            <a:pPr lvl="1" indent="0">
              <a:buNone/>
            </a:pPr>
            <a:endParaRPr lang="en-US" sz="2400" dirty="0">
              <a:latin typeface="Droid Sans" pitchFamily="34" charset="0"/>
              <a:ea typeface="Droid Sans" pitchFamily="34" charset="0"/>
              <a:cs typeface="Droid Sans" pitchFamily="34" charset="0"/>
            </a:endParaRPr>
          </a:p>
          <a:p>
            <a:pPr marL="457200" indent="-457200">
              <a:buAutoNum type="arabicPeriod"/>
            </a:pPr>
            <a:r>
              <a:rPr lang="en-US" sz="2800" b="0" dirty="0">
                <a:solidFill>
                  <a:srgbClr val="FF6600"/>
                </a:solidFill>
                <a:latin typeface="Droid Sans" pitchFamily="34" charset="0"/>
                <a:ea typeface="Droid Sans" pitchFamily="34" charset="0"/>
                <a:cs typeface="Droid Sans" pitchFamily="34" charset="0"/>
              </a:rPr>
              <a:t>Be Consistent.</a:t>
            </a:r>
          </a:p>
          <a:p>
            <a:pPr lvl="1" indent="0">
              <a:buNone/>
            </a:pPr>
            <a:r>
              <a:rPr lang="en-US" sz="2400" dirty="0">
                <a:latin typeface="Droid Sans" pitchFamily="34" charset="0"/>
                <a:ea typeface="Droid Sans" pitchFamily="34" charset="0"/>
                <a:cs typeface="Droid Sans" pitchFamily="34" charset="0"/>
              </a:rPr>
              <a:t>Place information and controls in consistent locations. Controls and data that serves the same function should be placed in same position. Color, text fonts, and other visual features consistency help users</a:t>
            </a:r>
          </a:p>
          <a:p>
            <a:endParaRPr lang="en-PH" dirty="0">
              <a:latin typeface="Droid Sans" pitchFamily="34" charset="0"/>
              <a:ea typeface="Droid Sans" pitchFamily="34" charset="0"/>
              <a:cs typeface="Droid Sans" pitchFamily="34" charset="0"/>
            </a:endParaRPr>
          </a:p>
        </p:txBody>
      </p:sp>
      <p:sp>
        <p:nvSpPr>
          <p:cNvPr id="7" name="Content Placeholder 2"/>
          <p:cNvSpPr txBox="1">
            <a:spLocks/>
          </p:cNvSpPr>
          <p:nvPr/>
        </p:nvSpPr>
        <p:spPr>
          <a:xfrm>
            <a:off x="458244" y="3233803"/>
            <a:ext cx="7848600" cy="914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latin typeface="Droid Sans" pitchFamily="34" charset="0"/>
                <a:ea typeface="Droid Sans" pitchFamily="34" charset="0"/>
                <a:cs typeface="Droid Sans" pitchFamily="34" charset="0"/>
              </a:rPr>
              <a:t/>
            </a:r>
            <a:br>
              <a:rPr lang="en-US" dirty="0" smtClean="0">
                <a:latin typeface="Droid Sans" pitchFamily="34" charset="0"/>
                <a:ea typeface="Droid Sans" pitchFamily="34" charset="0"/>
                <a:cs typeface="Droid Sans" pitchFamily="34" charset="0"/>
              </a:rPr>
            </a:br>
            <a:endParaRPr lang="en-US" b="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754458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7620000" cy="1371600"/>
          </a:xfrm>
        </p:spPr>
        <p:txBody>
          <a:bodyPr>
            <a:normAutofit/>
          </a:bodyPr>
          <a:lstStyle/>
          <a:p>
            <a:r>
              <a:rPr lang="en-US" dirty="0">
                <a:latin typeface="Droid Sans" pitchFamily="34" charset="0"/>
                <a:ea typeface="Droid Sans" pitchFamily="34" charset="0"/>
                <a:cs typeface="Droid Sans" pitchFamily="34" charset="0"/>
              </a:rPr>
              <a:t>We </a:t>
            </a:r>
            <a:r>
              <a:rPr lang="en-US" dirty="0">
                <a:solidFill>
                  <a:schemeClr val="accent3">
                    <a:lumMod val="60000"/>
                    <a:lumOff val="40000"/>
                  </a:schemeClr>
                </a:solidFill>
                <a:latin typeface="Droid Sans" pitchFamily="34" charset="0"/>
                <a:ea typeface="Droid Sans" pitchFamily="34" charset="0"/>
                <a:cs typeface="Droid Sans" pitchFamily="34" charset="0"/>
              </a:rPr>
              <a:t>Perceive</a:t>
            </a:r>
            <a:r>
              <a:rPr lang="en-US" dirty="0">
                <a:latin typeface="Droid Sans" pitchFamily="34" charset="0"/>
                <a:ea typeface="Droid Sans" pitchFamily="34" charset="0"/>
                <a:cs typeface="Droid Sans" pitchFamily="34" charset="0"/>
              </a:rPr>
              <a:t> what we </a:t>
            </a:r>
            <a:r>
              <a:rPr lang="en-US" dirty="0">
                <a:solidFill>
                  <a:schemeClr val="tx2">
                    <a:lumMod val="40000"/>
                    <a:lumOff val="60000"/>
                  </a:schemeClr>
                </a:solidFill>
                <a:latin typeface="Droid Sans" pitchFamily="34" charset="0"/>
                <a:ea typeface="Droid Sans" pitchFamily="34" charset="0"/>
                <a:cs typeface="Droid Sans" pitchFamily="34" charset="0"/>
              </a:rPr>
              <a:t>expect</a:t>
            </a:r>
            <a:endParaRPr lang="en-US" dirty="0">
              <a:latin typeface="Droid Sans" pitchFamily="34" charset="0"/>
              <a:ea typeface="Droid Sans" pitchFamily="34" charset="0"/>
              <a:cs typeface="Droid Sans" pitchFamily="34" charset="0"/>
            </a:endParaRPr>
          </a:p>
        </p:txBody>
      </p:sp>
      <p:sp>
        <p:nvSpPr>
          <p:cNvPr id="2" name="Content Placeholder 1"/>
          <p:cNvSpPr>
            <a:spLocks noGrp="1"/>
          </p:cNvSpPr>
          <p:nvPr>
            <p:ph idx="1"/>
          </p:nvPr>
        </p:nvSpPr>
        <p:spPr/>
        <p:txBody>
          <a:bodyPr>
            <a:normAutofit/>
          </a:bodyPr>
          <a:lstStyle/>
          <a:p>
            <a:r>
              <a:rPr lang="en-US" sz="2800" b="0" dirty="0">
                <a:latin typeface="Droid Sans" pitchFamily="34" charset="0"/>
                <a:ea typeface="Droid Sans" pitchFamily="34" charset="0"/>
                <a:cs typeface="Droid Sans" pitchFamily="34" charset="0"/>
              </a:rPr>
              <a:t>DESIGN IMPLICATIONS</a:t>
            </a:r>
          </a:p>
          <a:p>
            <a:pPr marL="514350" indent="-514350">
              <a:buFont typeface="+mj-lt"/>
              <a:buAutoNum type="arabicPeriod" startAt="3"/>
            </a:pPr>
            <a:r>
              <a:rPr lang="en-US" sz="2800" b="0" dirty="0" smtClean="0">
                <a:solidFill>
                  <a:srgbClr val="FF6600"/>
                </a:solidFill>
                <a:latin typeface="Droid Sans" pitchFamily="34" charset="0"/>
                <a:ea typeface="Droid Sans" pitchFamily="34" charset="0"/>
                <a:cs typeface="Droid Sans" pitchFamily="34" charset="0"/>
              </a:rPr>
              <a:t>Understand </a:t>
            </a:r>
            <a:r>
              <a:rPr lang="en-US" sz="2800" b="0" dirty="0">
                <a:solidFill>
                  <a:srgbClr val="FF6600"/>
                </a:solidFill>
                <a:latin typeface="Droid Sans" pitchFamily="34" charset="0"/>
                <a:ea typeface="Droid Sans" pitchFamily="34" charset="0"/>
                <a:cs typeface="Droid Sans" pitchFamily="34" charset="0"/>
              </a:rPr>
              <a:t>the goals.</a:t>
            </a:r>
          </a:p>
          <a:p>
            <a:pPr lvl="1" indent="0">
              <a:buNone/>
            </a:pPr>
            <a:r>
              <a:rPr lang="en-US" sz="2400" dirty="0">
                <a:latin typeface="Droid Sans" pitchFamily="34" charset="0"/>
                <a:ea typeface="Droid Sans" pitchFamily="34" charset="0"/>
                <a:cs typeface="Droid Sans" pitchFamily="34" charset="0"/>
              </a:rPr>
              <a:t>Users have goals when they use the system. These goals </a:t>
            </a:r>
            <a:r>
              <a:rPr lang="en-US" sz="2400" b="1" dirty="0">
                <a:latin typeface="Droid Sans" pitchFamily="34" charset="0"/>
                <a:ea typeface="Droid Sans" pitchFamily="34" charset="0"/>
                <a:cs typeface="Droid Sans" pitchFamily="34" charset="0"/>
              </a:rPr>
              <a:t>strongly influence</a:t>
            </a:r>
            <a:r>
              <a:rPr lang="en-US" sz="2400" dirty="0">
                <a:latin typeface="Droid Sans" pitchFamily="34" charset="0"/>
                <a:ea typeface="Droid Sans" pitchFamily="34" charset="0"/>
                <a:cs typeface="Droid Sans" pitchFamily="34" charset="0"/>
              </a:rPr>
              <a:t> what they perceive. </a:t>
            </a:r>
          </a:p>
          <a:p>
            <a:pPr lvl="1" indent="0">
              <a:buNone/>
            </a:pPr>
            <a:endParaRPr lang="en-US" sz="2400" dirty="0">
              <a:latin typeface="Droid Sans" pitchFamily="34" charset="0"/>
              <a:ea typeface="Droid Sans" pitchFamily="34" charset="0"/>
              <a:cs typeface="Droid Sans" pitchFamily="34" charset="0"/>
            </a:endParaRPr>
          </a:p>
          <a:p>
            <a:pPr lvl="1" indent="0">
              <a:buNone/>
            </a:pPr>
            <a:r>
              <a:rPr lang="en-US" sz="2400" dirty="0">
                <a:latin typeface="Droid Sans" pitchFamily="34" charset="0"/>
                <a:ea typeface="Droid Sans" pitchFamily="34" charset="0"/>
                <a:cs typeface="Droid Sans" pitchFamily="34" charset="0"/>
              </a:rPr>
              <a:t>When designing interfaces, at every point in an interaction, </a:t>
            </a:r>
            <a:r>
              <a:rPr lang="en-US" sz="2400" b="1" dirty="0">
                <a:solidFill>
                  <a:schemeClr val="accent5"/>
                </a:solidFill>
                <a:latin typeface="Droid Sans" pitchFamily="34" charset="0"/>
                <a:ea typeface="Droid Sans" pitchFamily="34" charset="0"/>
                <a:cs typeface="Droid Sans" pitchFamily="34" charset="0"/>
              </a:rPr>
              <a:t>the information the user needs </a:t>
            </a:r>
            <a:r>
              <a:rPr lang="en-US" sz="2400" dirty="0">
                <a:latin typeface="Droid Sans" pitchFamily="34" charset="0"/>
                <a:ea typeface="Droid Sans" pitchFamily="34" charset="0"/>
                <a:cs typeface="Droid Sans" pitchFamily="34" charset="0"/>
              </a:rPr>
              <a:t>is available, prominent and </a:t>
            </a:r>
            <a:r>
              <a:rPr lang="en-US" sz="2400" u="sng" dirty="0">
                <a:latin typeface="Droid Sans" pitchFamily="34" charset="0"/>
                <a:ea typeface="Droid Sans" pitchFamily="34" charset="0"/>
                <a:cs typeface="Droid Sans" pitchFamily="34" charset="0"/>
              </a:rPr>
              <a:t>maps clearly to a possible user goal</a:t>
            </a:r>
            <a:r>
              <a:rPr lang="en-US" sz="2400" dirty="0">
                <a:latin typeface="Droid Sans" pitchFamily="34" charset="0"/>
                <a:ea typeface="Droid Sans" pitchFamily="34" charset="0"/>
                <a:cs typeface="Droid Sans" pitchFamily="34" charset="0"/>
              </a:rPr>
              <a:t>. </a:t>
            </a:r>
          </a:p>
          <a:p>
            <a:endParaRPr lang="en-PH" dirty="0">
              <a:latin typeface="Droid Sans" pitchFamily="34" charset="0"/>
              <a:ea typeface="Droid Sans" pitchFamily="34" charset="0"/>
              <a:cs typeface="Droid Sans" pitchFamily="34" charset="0"/>
            </a:endParaRPr>
          </a:p>
        </p:txBody>
      </p:sp>
      <p:sp>
        <p:nvSpPr>
          <p:cNvPr id="7" name="Content Placeholder 2"/>
          <p:cNvSpPr txBox="1">
            <a:spLocks/>
          </p:cNvSpPr>
          <p:nvPr/>
        </p:nvSpPr>
        <p:spPr>
          <a:xfrm>
            <a:off x="458244" y="3233803"/>
            <a:ext cx="7848600" cy="914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latin typeface="Droid Sans" pitchFamily="34" charset="0"/>
                <a:ea typeface="Droid Sans" pitchFamily="34" charset="0"/>
                <a:cs typeface="Droid Sans" pitchFamily="34" charset="0"/>
              </a:rPr>
              <a:t/>
            </a:r>
            <a:br>
              <a:rPr lang="en-US" dirty="0" smtClean="0">
                <a:latin typeface="Droid Sans" pitchFamily="34" charset="0"/>
                <a:ea typeface="Droid Sans" pitchFamily="34" charset="0"/>
                <a:cs typeface="Droid Sans" pitchFamily="34" charset="0"/>
              </a:rPr>
            </a:br>
            <a:endParaRPr lang="en-US" b="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307350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z="6000" dirty="0" smtClean="0">
                <a:latin typeface="Droid Sans" pitchFamily="34" charset="0"/>
                <a:ea typeface="Droid Sans" pitchFamily="34" charset="0"/>
                <a:cs typeface="Droid Sans" pitchFamily="34" charset="0"/>
              </a:rPr>
              <a:t>How we see things affects our usage</a:t>
            </a:r>
            <a:endParaRPr lang="en-PH" sz="6000" dirty="0">
              <a:latin typeface="Droid Sans" pitchFamily="34" charset="0"/>
              <a:ea typeface="Droid Sans" pitchFamily="34" charset="0"/>
              <a:cs typeface="Droid Sans" pitchFamily="34" charset="0"/>
            </a:endParaRPr>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2302917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1 – Proximity</a:t>
            </a:r>
          </a:p>
          <a:p>
            <a:r>
              <a:rPr lang="en-US" b="0" dirty="0" smtClean="0">
                <a:latin typeface="Droid Sans" pitchFamily="34" charset="0"/>
                <a:ea typeface="Droid Sans" pitchFamily="34" charset="0"/>
                <a:cs typeface="Droid Sans" pitchFamily="34" charset="0"/>
              </a:rPr>
              <a:t>Distance between objects affects our perception of how objects are organized or related.</a:t>
            </a:r>
            <a:endParaRPr lang="en-US" b="0" dirty="0">
              <a:latin typeface="Droid Sans" pitchFamily="34" charset="0"/>
              <a:ea typeface="Droid Sans" pitchFamily="34" charset="0"/>
              <a:cs typeface="Droid Sans"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4819124" cy="2265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2402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914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a:xfrm>
            <a:off x="457200" y="1752600"/>
            <a:ext cx="7620000" cy="4373563"/>
          </a:xfrm>
        </p:spPr>
        <p:txBody>
          <a:bodyPr anchor="b">
            <a:normAutofit/>
          </a:bodyPr>
          <a:lstStyle/>
          <a:p>
            <a:r>
              <a:rPr lang="en-US" dirty="0" smtClean="0">
                <a:latin typeface="Droid Sans" pitchFamily="34" charset="0"/>
                <a:ea typeface="Droid Sans" pitchFamily="34" charset="0"/>
                <a:cs typeface="Droid Sans" pitchFamily="34" charset="0"/>
              </a:rPr>
              <a:t>1 – Proximity</a:t>
            </a:r>
          </a:p>
          <a:p>
            <a:r>
              <a:rPr lang="en-US" b="0" dirty="0" smtClean="0">
                <a:latin typeface="Droid Sans" pitchFamily="34" charset="0"/>
                <a:ea typeface="Droid Sans" pitchFamily="34" charset="0"/>
                <a:cs typeface="Droid Sans" pitchFamily="34" charset="0"/>
              </a:rPr>
              <a:t>Distance between objects affects our perception of how objects are organized or related.</a:t>
            </a:r>
            <a:endParaRPr lang="en-US" b="0" dirty="0">
              <a:latin typeface="Droid Sans" pitchFamily="34" charset="0"/>
              <a:ea typeface="Droid Sans" pitchFamily="34" charset="0"/>
              <a:cs typeface="Droid Sans"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002" y="1487466"/>
            <a:ext cx="3319397" cy="3439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619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962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2 – Similarity</a:t>
            </a:r>
          </a:p>
          <a:p>
            <a:r>
              <a:rPr lang="en-US" b="0" dirty="0" smtClean="0">
                <a:latin typeface="Droid Sans" pitchFamily="34" charset="0"/>
                <a:ea typeface="Droid Sans" pitchFamily="34" charset="0"/>
                <a:cs typeface="Droid Sans" pitchFamily="34" charset="0"/>
              </a:rPr>
              <a:t>Objects that look similar appear grouped, all other things being equal.</a:t>
            </a:r>
            <a:endParaRPr lang="en-US" b="0" dirty="0">
              <a:latin typeface="Droid Sans" pitchFamily="34" charset="0"/>
              <a:ea typeface="Droid Sans" pitchFamily="34" charset="0"/>
              <a:cs typeface="Droid Sans"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3417302" cy="304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6108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a:xfrm>
            <a:off x="457200" y="1731102"/>
            <a:ext cx="7620000" cy="4373563"/>
          </a:xfrm>
        </p:spPr>
        <p:txBody>
          <a:bodyPr anchor="b">
            <a:normAutofit/>
          </a:bodyPr>
          <a:lstStyle/>
          <a:p>
            <a:r>
              <a:rPr lang="en-US" dirty="0" smtClean="0">
                <a:latin typeface="Droid Sans" pitchFamily="34" charset="0"/>
                <a:ea typeface="Droid Sans" pitchFamily="34" charset="0"/>
                <a:cs typeface="Droid Sans" pitchFamily="34" charset="0"/>
              </a:rPr>
              <a:t>2 – Similarity</a:t>
            </a:r>
          </a:p>
          <a:p>
            <a:r>
              <a:rPr lang="en-US" b="0" dirty="0" smtClean="0">
                <a:latin typeface="Droid Sans" pitchFamily="34" charset="0"/>
                <a:ea typeface="Droid Sans" pitchFamily="34" charset="0"/>
                <a:cs typeface="Droid Sans" pitchFamily="34" charset="0"/>
              </a:rPr>
              <a:t>Objects that look similar appear grouped, all other things being equal.</a:t>
            </a:r>
            <a:endParaRPr lang="en-US" b="0" dirty="0">
              <a:latin typeface="Droid Sans" pitchFamily="34" charset="0"/>
              <a:ea typeface="Droid Sans" pitchFamily="34" charset="0"/>
              <a:cs typeface="Droid Sans"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76400"/>
            <a:ext cx="4327525" cy="3138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500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7724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3– Continuity</a:t>
            </a:r>
          </a:p>
          <a:p>
            <a:r>
              <a:rPr lang="en-US" b="0" dirty="0" smtClean="0">
                <a:latin typeface="Droid Sans" pitchFamily="34" charset="0"/>
                <a:ea typeface="Droid Sans" pitchFamily="34" charset="0"/>
                <a:cs typeface="Droid Sans" pitchFamily="34" charset="0"/>
              </a:rPr>
              <a:t>Our visual system tend to resolve ambiguity or fill in missing data in such a way to perceive whole objects. We see forms than segments.</a:t>
            </a:r>
            <a:endParaRPr lang="en-US" b="0" dirty="0">
              <a:latin typeface="Droid Sans" pitchFamily="34" charset="0"/>
              <a:ea typeface="Droid Sans" pitchFamily="34" charset="0"/>
              <a:cs typeface="Droid Sans"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287350" cy="2414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6408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96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3– Continuity</a:t>
            </a:r>
          </a:p>
          <a:p>
            <a:r>
              <a:rPr lang="en-US" b="0" dirty="0" smtClean="0">
                <a:latin typeface="Droid Sans" pitchFamily="34" charset="0"/>
                <a:ea typeface="Droid Sans" pitchFamily="34" charset="0"/>
                <a:cs typeface="Droid Sans" pitchFamily="34" charset="0"/>
              </a:rPr>
              <a:t>Our visual system tend to resolve ambiguity or fill in missing data in such a way to perceive whole objects. We see forms than segments.</a:t>
            </a:r>
            <a:endParaRPr lang="en-US" b="0" dirty="0">
              <a:latin typeface="Droid Sans" pitchFamily="34" charset="0"/>
              <a:ea typeface="Droid Sans" pitchFamily="34" charset="0"/>
              <a:cs typeface="Droid Sans" pitchFamily="34"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7891811" cy="172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2831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4– Closure</a:t>
            </a:r>
          </a:p>
          <a:p>
            <a:r>
              <a:rPr lang="en-US" b="0" dirty="0" smtClean="0">
                <a:latin typeface="Droid Sans" pitchFamily="34" charset="0"/>
                <a:ea typeface="Droid Sans" pitchFamily="34" charset="0"/>
                <a:cs typeface="Droid Sans" pitchFamily="34" charset="0"/>
              </a:rPr>
              <a:t>Our visual system automatically tries to close open figures so that they are perceived as whole objects rather than separate pieces.</a:t>
            </a:r>
            <a:endParaRPr lang="en-US" b="0" dirty="0">
              <a:latin typeface="Droid Sans" pitchFamily="34" charset="0"/>
              <a:ea typeface="Droid Sans" pitchFamily="34" charset="0"/>
              <a:cs typeface="Droid Sans" pitchFamily="34"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024002"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7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4– Closure</a:t>
            </a:r>
          </a:p>
          <a:p>
            <a:r>
              <a:rPr lang="en-US" b="0" dirty="0" smtClean="0">
                <a:latin typeface="Droid Sans" pitchFamily="34" charset="0"/>
                <a:ea typeface="Droid Sans" pitchFamily="34" charset="0"/>
                <a:cs typeface="Droid Sans" pitchFamily="34" charset="0"/>
              </a:rPr>
              <a:t>Our visual system automatically tries to close open figures so that they are perceived as whole objects rather than separate pieces.</a:t>
            </a:r>
            <a:endParaRPr lang="en-US" b="0" dirty="0">
              <a:latin typeface="Droid Sans" pitchFamily="34" charset="0"/>
              <a:ea typeface="Droid Sans" pitchFamily="34" charset="0"/>
              <a:cs typeface="Droid Sans" pitchFamily="34" charset="0"/>
            </a:endParaRPr>
          </a:p>
        </p:txBody>
      </p:sp>
      <p:pic>
        <p:nvPicPr>
          <p:cNvPr id="18434" name="Picture 2" descr="http://icons.iconarchive.com/icons/deleket/scrap/256/My-Adobe-PDF-File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75260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664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48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5 - Symmetry</a:t>
            </a:r>
          </a:p>
          <a:p>
            <a:r>
              <a:rPr lang="en-US" b="0" dirty="0" smtClean="0">
                <a:latin typeface="Droid Sans" pitchFamily="34" charset="0"/>
                <a:ea typeface="Droid Sans" pitchFamily="34" charset="0"/>
                <a:cs typeface="Droid Sans" pitchFamily="34" charset="0"/>
              </a:rPr>
              <a:t>We tend to parse complex scenes in a way that reduces complexity. Our vision usually organizes and interprets data so as to simplify it and give symmetry.</a:t>
            </a:r>
            <a:endParaRPr lang="en-US" b="0" dirty="0">
              <a:latin typeface="Droid Sans" pitchFamily="34" charset="0"/>
              <a:ea typeface="Droid Sans" pitchFamily="34" charset="0"/>
              <a:cs typeface="Droid Sans" pitchFamily="34"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83" y="2008188"/>
            <a:ext cx="7246317" cy="1954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990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5 - Symmetry</a:t>
            </a:r>
          </a:p>
          <a:p>
            <a:r>
              <a:rPr lang="en-US" b="0" dirty="0" smtClean="0">
                <a:latin typeface="Droid Sans" pitchFamily="34" charset="0"/>
                <a:ea typeface="Droid Sans" pitchFamily="34" charset="0"/>
                <a:cs typeface="Droid Sans" pitchFamily="34" charset="0"/>
              </a:rPr>
              <a:t>2 Dimensional Images can be seen as 3 dimensional scenes.</a:t>
            </a:r>
            <a:endParaRPr lang="en-US" b="0" dirty="0">
              <a:latin typeface="Droid Sans" pitchFamily="34" charset="0"/>
              <a:ea typeface="Droid Sans" pitchFamily="34" charset="0"/>
              <a:cs typeface="Droid Sans" pitchFamily="34" charset="0"/>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399" y="1876816"/>
            <a:ext cx="4194175" cy="309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4706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52718"/>
            <a:ext cx="7543800"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Perceive</a:t>
            </a:r>
            <a:r>
              <a:rPr lang="en-US" dirty="0" smtClean="0">
                <a:latin typeface="Droid Sans" pitchFamily="34" charset="0"/>
                <a:ea typeface="Droid Sans" pitchFamily="34" charset="0"/>
                <a:cs typeface="Droid Sans" pitchFamily="34" charset="0"/>
              </a:rPr>
              <a:t> what we </a:t>
            </a:r>
            <a:r>
              <a:rPr lang="en-US" dirty="0" smtClean="0">
                <a:solidFill>
                  <a:schemeClr val="tx2">
                    <a:lumMod val="40000"/>
                    <a:lumOff val="60000"/>
                  </a:schemeClr>
                </a:solidFill>
                <a:latin typeface="Droid Sans" pitchFamily="34" charset="0"/>
                <a:ea typeface="Droid Sans" pitchFamily="34" charset="0"/>
                <a:cs typeface="Droid Sans" pitchFamily="34" charset="0"/>
              </a:rPr>
              <a:t>expect</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a:bodyPr>
          <a:lstStyle/>
          <a:p>
            <a:r>
              <a:rPr lang="en-US" sz="2800" dirty="0" smtClean="0">
                <a:latin typeface="Droid Sans" pitchFamily="34" charset="0"/>
                <a:ea typeface="Droid Sans" pitchFamily="34" charset="0"/>
                <a:cs typeface="Droid Sans" pitchFamily="34" charset="0"/>
              </a:rPr>
              <a:t>If you were a </a:t>
            </a:r>
            <a:r>
              <a:rPr lang="en-US" sz="2800" i="1" dirty="0" smtClean="0">
                <a:solidFill>
                  <a:srgbClr val="92D050"/>
                </a:solidFill>
                <a:latin typeface="Droid Sans" pitchFamily="34" charset="0"/>
                <a:ea typeface="Droid Sans" pitchFamily="34" charset="0"/>
                <a:cs typeface="Droid Sans" pitchFamily="34" charset="0"/>
              </a:rPr>
              <a:t>REAL ESTATE</a:t>
            </a:r>
            <a:r>
              <a:rPr lang="en-US" sz="2800" dirty="0" smtClean="0">
                <a:latin typeface="Droid Sans" pitchFamily="34" charset="0"/>
                <a:ea typeface="Droid Sans" pitchFamily="34" charset="0"/>
                <a:cs typeface="Droid Sans" pitchFamily="34" charset="0"/>
              </a:rPr>
              <a:t> manager designing plans for a new campus building,</a:t>
            </a:r>
          </a:p>
          <a:p>
            <a:r>
              <a:rPr lang="en-US" sz="2800" dirty="0" smtClean="0">
                <a:latin typeface="Droid Sans" pitchFamily="34" charset="0"/>
                <a:ea typeface="Droid Sans" pitchFamily="34" charset="0"/>
                <a:cs typeface="Droid Sans" pitchFamily="34" charset="0"/>
              </a:rPr>
              <a:t>- what would you see below?</a:t>
            </a:r>
            <a:endParaRPr lang="en-US" sz="2800" dirty="0">
              <a:latin typeface="Droid Sans" pitchFamily="34" charset="0"/>
              <a:ea typeface="Droid Sans" pitchFamily="34" charset="0"/>
              <a:cs typeface="Droid Sans"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597275"/>
            <a:ext cx="5933978" cy="186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4600" y="5486400"/>
            <a:ext cx="4114800" cy="369332"/>
          </a:xfrm>
          <a:prstGeom prst="rect">
            <a:avLst/>
          </a:prstGeom>
          <a:noFill/>
        </p:spPr>
        <p:txBody>
          <a:bodyPr wrap="square" rtlCol="0">
            <a:spAutoFit/>
          </a:bodyPr>
          <a:lstStyle/>
          <a:p>
            <a:pPr algn="ctr"/>
            <a:r>
              <a:rPr lang="en-US" dirty="0" smtClean="0">
                <a:latin typeface="Droid Sans" pitchFamily="34" charset="0"/>
                <a:ea typeface="Droid Sans" pitchFamily="34" charset="0"/>
                <a:cs typeface="Droid Sans" pitchFamily="34" charset="0"/>
              </a:rPr>
              <a:t>Campus Building Lay out</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913990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6 – Figure/Ground</a:t>
            </a:r>
          </a:p>
          <a:p>
            <a:r>
              <a:rPr lang="en-US" b="0" dirty="0" smtClean="0">
                <a:latin typeface="Droid Sans" pitchFamily="34" charset="0"/>
                <a:ea typeface="Droid Sans" pitchFamily="34" charset="0"/>
                <a:cs typeface="Droid Sans" pitchFamily="34" charset="0"/>
              </a:rPr>
              <a:t>Our mind separates the field into the figure (foreground) and ground (background).  The foreground consists of objects of your primary attention and background is everything else.</a:t>
            </a:r>
            <a:endParaRPr lang="en-US" b="0" dirty="0">
              <a:latin typeface="Droid Sans" pitchFamily="34" charset="0"/>
              <a:ea typeface="Droid Sans" pitchFamily="34" charset="0"/>
              <a:cs typeface="Droid Sans" pitchFamily="34"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66" y="1447800"/>
            <a:ext cx="3081272"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0076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010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6 – Figure/Ground</a:t>
            </a:r>
          </a:p>
          <a:p>
            <a:r>
              <a:rPr lang="en-US" b="0" dirty="0" smtClean="0">
                <a:latin typeface="Droid Sans" pitchFamily="34" charset="0"/>
                <a:ea typeface="Droid Sans" pitchFamily="34" charset="0"/>
                <a:cs typeface="Droid Sans" pitchFamily="34" charset="0"/>
              </a:rPr>
              <a:t>Our perception is influenced by scene characteristics and our focus of attention.</a:t>
            </a:r>
            <a:endParaRPr lang="en-US" b="0" dirty="0">
              <a:latin typeface="Droid Sans" pitchFamily="34" charset="0"/>
              <a:ea typeface="Droid Sans" pitchFamily="34" charset="0"/>
              <a:cs typeface="Droid Sans" pitchFamily="34" charset="0"/>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17506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6838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7724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6 – Figure/Ground</a:t>
            </a:r>
          </a:p>
          <a:p>
            <a:r>
              <a:rPr lang="en-US" b="0" dirty="0" smtClean="0">
                <a:latin typeface="Droid Sans" pitchFamily="34" charset="0"/>
                <a:ea typeface="Droid Sans" pitchFamily="34" charset="0"/>
                <a:cs typeface="Droid Sans" pitchFamily="34" charset="0"/>
              </a:rPr>
              <a:t>How it is applied in software UI</a:t>
            </a:r>
            <a:endParaRPr lang="en-US" b="0" dirty="0">
              <a:latin typeface="Droid Sans" pitchFamily="34" charset="0"/>
              <a:ea typeface="Droid Sans" pitchFamily="34" charset="0"/>
              <a:cs typeface="Droid Sans" pitchFamily="34" charset="0"/>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6234830" cy="370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672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7724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7 – Common Fate (for moving objects)</a:t>
            </a:r>
          </a:p>
          <a:p>
            <a:r>
              <a:rPr lang="en-US" b="0" dirty="0" smtClean="0">
                <a:latin typeface="Droid Sans" pitchFamily="34" charset="0"/>
                <a:ea typeface="Droid Sans" pitchFamily="34" charset="0"/>
                <a:cs typeface="Droid Sans" pitchFamily="34" charset="0"/>
              </a:rPr>
              <a:t>Objects that move together are perceived as grouped or related.</a:t>
            </a:r>
            <a:endParaRPr lang="en-US" b="0" dirty="0">
              <a:latin typeface="Droid Sans" pitchFamily="34" charset="0"/>
              <a:ea typeface="Droid Sans" pitchFamily="34" charset="0"/>
              <a:cs typeface="Droid Sans" pitchFamily="34"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1"/>
            <a:ext cx="7645211"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169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a:bodyPr>
          <a:lstStyle/>
          <a:p>
            <a:r>
              <a:rPr lang="en-US" dirty="0" smtClean="0">
                <a:latin typeface="Droid Sans" pitchFamily="34" charset="0"/>
                <a:ea typeface="Droid Sans" pitchFamily="34" charset="0"/>
                <a:cs typeface="Droid Sans" pitchFamily="34" charset="0"/>
              </a:rPr>
              <a:t>Visual Structure: Gestalt Principles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7 – Common Fate (for moving objects)</a:t>
            </a:r>
          </a:p>
          <a:p>
            <a:r>
              <a:rPr lang="en-US" b="0" dirty="0" smtClean="0">
                <a:latin typeface="Droid Sans" pitchFamily="34" charset="0"/>
                <a:ea typeface="Droid Sans" pitchFamily="34" charset="0"/>
                <a:cs typeface="Droid Sans" pitchFamily="34" charset="0"/>
              </a:rPr>
              <a:t>Objects that move together are perceived as grouped or related.</a:t>
            </a:r>
            <a:endParaRPr lang="en-US" b="0" dirty="0">
              <a:latin typeface="Droid Sans" pitchFamily="34" charset="0"/>
              <a:ea typeface="Droid Sans" pitchFamily="34" charset="0"/>
              <a:cs typeface="Droid Sans" pitchFamily="34" charset="0"/>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600200"/>
            <a:ext cx="5257800" cy="354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descr="http://cache.techie-buzz.com/images/posts/HowtoUninstallRemoveAppsfromiPodTouchiPh_1DEB/remove_apps_iphone_ipod_tou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1" y="1614814"/>
            <a:ext cx="2438399" cy="354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919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8229600" cy="1371600"/>
          </a:xfrm>
        </p:spPr>
        <p:txBody>
          <a:bodyPr>
            <a:noAutofit/>
          </a:bodyPr>
          <a:lstStyle/>
          <a:p>
            <a:r>
              <a:rPr lang="en-US" dirty="0" smtClean="0">
                <a:latin typeface="Droid Sans" pitchFamily="34" charset="0"/>
                <a:ea typeface="Droid Sans" pitchFamily="34" charset="0"/>
                <a:cs typeface="Droid Sans" pitchFamily="34" charset="0"/>
              </a:rPr>
              <a:t>Our </a:t>
            </a:r>
            <a:r>
              <a:rPr lang="en-US" dirty="0" smtClean="0">
                <a:solidFill>
                  <a:schemeClr val="accent3">
                    <a:lumMod val="60000"/>
                    <a:lumOff val="40000"/>
                  </a:schemeClr>
                </a:solidFill>
                <a:latin typeface="Droid Sans" pitchFamily="34" charset="0"/>
                <a:ea typeface="Droid Sans" pitchFamily="34" charset="0"/>
                <a:cs typeface="Droid Sans" pitchFamily="34" charset="0"/>
              </a:rPr>
              <a:t>VISION </a:t>
            </a:r>
            <a:r>
              <a:rPr lang="en-US" dirty="0" smtClean="0">
                <a:latin typeface="Droid Sans" pitchFamily="34" charset="0"/>
                <a:ea typeface="Droid Sans" pitchFamily="34" charset="0"/>
                <a:cs typeface="Droid Sans" pitchFamily="34" charset="0"/>
              </a:rPr>
              <a:t>is optimized to see </a:t>
            </a:r>
            <a:r>
              <a:rPr lang="en-US" dirty="0" smtClean="0">
                <a:solidFill>
                  <a:schemeClr val="tx2">
                    <a:lumMod val="40000"/>
                    <a:lumOff val="60000"/>
                  </a:schemeClr>
                </a:solidFill>
                <a:latin typeface="Droid Sans" pitchFamily="34" charset="0"/>
                <a:ea typeface="Droid Sans" pitchFamily="34" charset="0"/>
                <a:cs typeface="Droid Sans" pitchFamily="34" charset="0"/>
              </a:rPr>
              <a:t>structure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a:bodyPr>
          <a:lstStyle/>
          <a:p>
            <a:r>
              <a:rPr lang="en-US" sz="2400" dirty="0" smtClean="0">
                <a:latin typeface="Droid Sans" pitchFamily="34" charset="0"/>
                <a:ea typeface="Droid Sans" pitchFamily="34" charset="0"/>
                <a:cs typeface="Droid Sans" pitchFamily="34" charset="0"/>
              </a:rPr>
              <a:t>GESTALT Principles:</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PROXIMITY</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SIMILARITY</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CONTINUITY</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CLOSURE</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SYMMETRY</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FIGURE/GROUND</a:t>
            </a:r>
          </a:p>
          <a:p>
            <a:pPr marL="457200" indent="-457200">
              <a:buFont typeface="+mj-lt"/>
              <a:buAutoNum type="arabicPeriod"/>
            </a:pPr>
            <a:r>
              <a:rPr lang="en-US" sz="2400" dirty="0" smtClean="0">
                <a:solidFill>
                  <a:srgbClr val="FF6600"/>
                </a:solidFill>
                <a:latin typeface="Droid Sans" pitchFamily="34" charset="0"/>
                <a:ea typeface="Droid Sans" pitchFamily="34" charset="0"/>
                <a:cs typeface="Droid Sans" pitchFamily="34" charset="0"/>
              </a:rPr>
              <a:t>COMMON FATE</a:t>
            </a:r>
          </a:p>
          <a:p>
            <a:endParaRPr lang="en-US" sz="2400" b="0" dirty="0">
              <a:latin typeface="Droid Sans" pitchFamily="34" charset="0"/>
              <a:ea typeface="Droid Sans" pitchFamily="34" charset="0"/>
              <a:cs typeface="Droid Sans" pitchFamily="34" charset="0"/>
            </a:endParaRPr>
          </a:p>
        </p:txBody>
      </p:sp>
      <p:sp>
        <p:nvSpPr>
          <p:cNvPr id="5" name="Content Placeholder 2"/>
          <p:cNvSpPr txBox="1">
            <a:spLocks/>
          </p:cNvSpPr>
          <p:nvPr/>
        </p:nvSpPr>
        <p:spPr>
          <a:xfrm>
            <a:off x="4114800" y="1905000"/>
            <a:ext cx="4724400" cy="3886200"/>
          </a:xfrm>
          <a:prstGeom prst="rect">
            <a:avLst/>
          </a:prstGeom>
          <a:ln w="12700">
            <a:solidFill>
              <a:schemeClr val="tx1"/>
            </a:solidFill>
            <a:prstDash val="dash"/>
          </a:ln>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2600" b="0" dirty="0" smtClean="0">
                <a:latin typeface="Droid Sans" pitchFamily="34" charset="0"/>
                <a:ea typeface="Droid Sans" pitchFamily="34" charset="0"/>
                <a:cs typeface="Droid Sans" pitchFamily="34" charset="0"/>
              </a:rPr>
              <a:t>DESIGN IMPLICATIONS</a:t>
            </a:r>
          </a:p>
          <a:p>
            <a:r>
              <a:rPr lang="en-US" sz="2600" b="0" dirty="0" smtClean="0">
                <a:latin typeface="Droid Sans" pitchFamily="34" charset="0"/>
                <a:ea typeface="Droid Sans" pitchFamily="34" charset="0"/>
                <a:cs typeface="Droid Sans" pitchFamily="34" charset="0"/>
              </a:rPr>
              <a:t>Unintended visual relationships can be implied by a design. When designing, view your interface with gestalt principles in mind to see if your design suggests any relationships between elements that you do not intend.</a:t>
            </a:r>
            <a:r>
              <a:rPr lang="en-US" b="0" dirty="0" smtClean="0">
                <a:latin typeface="Droid Sans" pitchFamily="34" charset="0"/>
                <a:ea typeface="Droid Sans" pitchFamily="34" charset="0"/>
                <a:cs typeface="Droid Sans" pitchFamily="34" charset="0"/>
              </a:rPr>
              <a:t/>
            </a:r>
            <a:br>
              <a:rPr lang="en-US" b="0" dirty="0" smtClean="0">
                <a:latin typeface="Droid Sans" pitchFamily="34" charset="0"/>
                <a:ea typeface="Droid Sans" pitchFamily="34" charset="0"/>
                <a:cs typeface="Droid Sans" pitchFamily="34" charset="0"/>
              </a:rPr>
            </a:br>
            <a:endParaRPr lang="en-US" b="0" dirty="0">
              <a:solidFill>
                <a:srgbClr val="FF6600"/>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418116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SEEK </a:t>
            </a:r>
            <a:r>
              <a:rPr lang="en-US" dirty="0" smtClean="0">
                <a:latin typeface="Droid Sans" pitchFamily="34" charset="0"/>
                <a:ea typeface="Droid Sans" pitchFamily="34" charset="0"/>
                <a:cs typeface="Droid Sans" pitchFamily="34" charset="0"/>
              </a:rPr>
              <a:t>and </a:t>
            </a:r>
            <a:r>
              <a:rPr lang="en-US" dirty="0" smtClean="0">
                <a:solidFill>
                  <a:schemeClr val="accent3">
                    <a:lumMod val="60000"/>
                    <a:lumOff val="40000"/>
                  </a:schemeClr>
                </a:solidFill>
                <a:latin typeface="Droid Sans" pitchFamily="34" charset="0"/>
                <a:ea typeface="Droid Sans" pitchFamily="34" charset="0"/>
                <a:cs typeface="Droid Sans" pitchFamily="34" charset="0"/>
              </a:rPr>
              <a:t>USE </a:t>
            </a:r>
            <a:r>
              <a:rPr lang="en-US" dirty="0" smtClean="0">
                <a:solidFill>
                  <a:schemeClr val="tx2">
                    <a:lumMod val="40000"/>
                    <a:lumOff val="60000"/>
                  </a:schemeClr>
                </a:solidFill>
                <a:latin typeface="Droid Sans" pitchFamily="34" charset="0"/>
                <a:ea typeface="Droid Sans" pitchFamily="34" charset="0"/>
                <a:cs typeface="Droid Sans" pitchFamily="34" charset="0"/>
              </a:rPr>
              <a:t>Visual Structure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a:xfrm>
            <a:off x="609600" y="3581400"/>
            <a:ext cx="7620000" cy="1371600"/>
          </a:xfrm>
          <a:ln/>
        </p:spPr>
        <p:style>
          <a:lnRef idx="3">
            <a:schemeClr val="lt1"/>
          </a:lnRef>
          <a:fillRef idx="1">
            <a:schemeClr val="accent3"/>
          </a:fillRef>
          <a:effectRef idx="1">
            <a:schemeClr val="accent3"/>
          </a:effectRef>
          <a:fontRef idx="minor">
            <a:schemeClr val="lt1"/>
          </a:fontRef>
        </p:style>
        <p:txBody>
          <a:bodyPr anchor="ctr">
            <a:normAutofit/>
          </a:bodyPr>
          <a:lstStyle/>
          <a:p>
            <a:r>
              <a:rPr lang="en-US" dirty="0">
                <a:latin typeface="Droid Sans" pitchFamily="34" charset="0"/>
                <a:ea typeface="Droid Sans" pitchFamily="34" charset="0"/>
                <a:cs typeface="Droid Sans" pitchFamily="34" charset="0"/>
              </a:rPr>
              <a:t>Flight:  United 237, Auckland      San Francisco</a:t>
            </a:r>
          </a:p>
          <a:p>
            <a:r>
              <a:rPr lang="en-US" dirty="0">
                <a:latin typeface="Droid Sans" pitchFamily="34" charset="0"/>
                <a:ea typeface="Droid Sans" pitchFamily="34" charset="0"/>
                <a:cs typeface="Droid Sans" pitchFamily="34" charset="0"/>
              </a:rPr>
              <a:t>Depart:  14:30    Tue 15 Oct</a:t>
            </a:r>
          </a:p>
          <a:p>
            <a:r>
              <a:rPr lang="en-US" dirty="0">
                <a:latin typeface="Droid Sans" pitchFamily="34" charset="0"/>
                <a:ea typeface="Droid Sans" pitchFamily="34" charset="0"/>
                <a:cs typeface="Droid Sans" pitchFamily="34" charset="0"/>
              </a:rPr>
              <a:t>Arrive:   11:40    Tue 15 Oct</a:t>
            </a:r>
          </a:p>
        </p:txBody>
      </p:sp>
      <p:sp>
        <p:nvSpPr>
          <p:cNvPr id="4" name="Content Placeholder 2"/>
          <p:cNvSpPr txBox="1">
            <a:spLocks/>
          </p:cNvSpPr>
          <p:nvPr/>
        </p:nvSpPr>
        <p:spPr>
          <a:xfrm>
            <a:off x="609600" y="1981201"/>
            <a:ext cx="7620000" cy="1371600"/>
          </a:xfrm>
          <a:prstGeom prst="rect">
            <a:avLst/>
          </a:prstGeom>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latin typeface="Droid Sans" pitchFamily="34" charset="0"/>
                <a:ea typeface="Droid Sans" pitchFamily="34" charset="0"/>
                <a:cs typeface="Droid Sans" pitchFamily="34" charset="0"/>
              </a:rPr>
              <a:t>You are booked on United flight 237, which departs from</a:t>
            </a:r>
          </a:p>
          <a:p>
            <a:r>
              <a:rPr lang="en-US" dirty="0" smtClean="0">
                <a:latin typeface="Droid Sans" pitchFamily="34" charset="0"/>
                <a:ea typeface="Droid Sans" pitchFamily="34" charset="0"/>
                <a:cs typeface="Droid Sans" pitchFamily="34" charset="0"/>
              </a:rPr>
              <a:t>Auckland at 14:30 on Tuesday 15 Oct and arrives at San</a:t>
            </a:r>
          </a:p>
          <a:p>
            <a:r>
              <a:rPr lang="en-US" dirty="0" smtClean="0">
                <a:latin typeface="Droid Sans" pitchFamily="34" charset="0"/>
                <a:ea typeface="Droid Sans" pitchFamily="34" charset="0"/>
                <a:cs typeface="Droid Sans" pitchFamily="34" charset="0"/>
              </a:rPr>
              <a:t>Francisco at 11:40 on Tuesday 15 Oct.</a:t>
            </a:r>
            <a:endParaRPr lang="en-US" dirty="0">
              <a:latin typeface="Droid Sans" pitchFamily="34" charset="0"/>
              <a:ea typeface="Droid Sans" pitchFamily="34" charset="0"/>
              <a:cs typeface="Droid Sans" pitchFamily="34" charset="0"/>
            </a:endParaRPr>
          </a:p>
        </p:txBody>
      </p:sp>
      <p:sp>
        <p:nvSpPr>
          <p:cNvPr id="5" name="Rectangle 4"/>
          <p:cNvSpPr/>
          <p:nvPr/>
        </p:nvSpPr>
        <p:spPr>
          <a:xfrm>
            <a:off x="381000" y="5257800"/>
            <a:ext cx="8148384" cy="923330"/>
          </a:xfrm>
          <a:prstGeom prst="rect">
            <a:avLst/>
          </a:prstGeom>
          <a:noFill/>
        </p:spPr>
        <p:txBody>
          <a:bodyPr wrap="non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rPr>
              <a:t>Which is easier to read?</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6206947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53400"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SEEK </a:t>
            </a:r>
            <a:r>
              <a:rPr lang="en-US" dirty="0" smtClean="0">
                <a:latin typeface="Droid Sans" pitchFamily="34" charset="0"/>
                <a:ea typeface="Droid Sans" pitchFamily="34" charset="0"/>
                <a:cs typeface="Droid Sans" pitchFamily="34" charset="0"/>
              </a:rPr>
              <a:t>and </a:t>
            </a:r>
            <a:r>
              <a:rPr lang="en-US" dirty="0" smtClean="0">
                <a:solidFill>
                  <a:schemeClr val="accent3">
                    <a:lumMod val="60000"/>
                    <a:lumOff val="40000"/>
                  </a:schemeClr>
                </a:solidFill>
                <a:latin typeface="Droid Sans" pitchFamily="34" charset="0"/>
                <a:ea typeface="Droid Sans" pitchFamily="34" charset="0"/>
                <a:cs typeface="Droid Sans" pitchFamily="34" charset="0"/>
              </a:rPr>
              <a:t>USE </a:t>
            </a:r>
            <a:r>
              <a:rPr lang="en-US" dirty="0" smtClean="0">
                <a:solidFill>
                  <a:schemeClr val="tx2">
                    <a:lumMod val="40000"/>
                    <a:lumOff val="60000"/>
                  </a:schemeClr>
                </a:solidFill>
                <a:latin typeface="Droid Sans" pitchFamily="34" charset="0"/>
                <a:ea typeface="Droid Sans" pitchFamily="34" charset="0"/>
                <a:cs typeface="Droid Sans" pitchFamily="34" charset="0"/>
              </a:rPr>
              <a:t>Visual Structure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endParaRPr lang="en-PH" dirty="0">
              <a:latin typeface="Droid Sans" pitchFamily="34" charset="0"/>
              <a:ea typeface="Droid Sans" pitchFamily="34" charset="0"/>
              <a:cs typeface="Droid Sans" pitchFamily="34" charset="0"/>
            </a:endParaRPr>
          </a:p>
        </p:txBody>
      </p:sp>
      <p:sp>
        <p:nvSpPr>
          <p:cNvPr id="5" name="Rectangle 4"/>
          <p:cNvSpPr/>
          <p:nvPr/>
        </p:nvSpPr>
        <p:spPr>
          <a:xfrm>
            <a:off x="2444853" y="5410200"/>
            <a:ext cx="4448655" cy="923330"/>
          </a:xfrm>
          <a:prstGeom prst="rect">
            <a:avLst/>
          </a:prstGeom>
          <a:noFill/>
        </p:spPr>
        <p:txBody>
          <a:bodyPr wrap="non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rPr>
              <a:t>No structure</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76935"/>
            <a:ext cx="6934200" cy="361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56487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305800"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SEEK </a:t>
            </a:r>
            <a:r>
              <a:rPr lang="en-US" dirty="0" smtClean="0">
                <a:latin typeface="Droid Sans" pitchFamily="34" charset="0"/>
                <a:ea typeface="Droid Sans" pitchFamily="34" charset="0"/>
                <a:cs typeface="Droid Sans" pitchFamily="34" charset="0"/>
              </a:rPr>
              <a:t>and </a:t>
            </a:r>
            <a:r>
              <a:rPr lang="en-US" dirty="0" smtClean="0">
                <a:solidFill>
                  <a:schemeClr val="accent3">
                    <a:lumMod val="60000"/>
                    <a:lumOff val="40000"/>
                  </a:schemeClr>
                </a:solidFill>
                <a:latin typeface="Droid Sans" pitchFamily="34" charset="0"/>
                <a:ea typeface="Droid Sans" pitchFamily="34" charset="0"/>
                <a:cs typeface="Droid Sans" pitchFamily="34" charset="0"/>
              </a:rPr>
              <a:t>USE </a:t>
            </a:r>
            <a:r>
              <a:rPr lang="en-US" dirty="0" smtClean="0">
                <a:solidFill>
                  <a:schemeClr val="tx2">
                    <a:lumMod val="40000"/>
                    <a:lumOff val="60000"/>
                  </a:schemeClr>
                </a:solidFill>
                <a:latin typeface="Droid Sans" pitchFamily="34" charset="0"/>
                <a:ea typeface="Droid Sans" pitchFamily="34" charset="0"/>
                <a:cs typeface="Droid Sans" pitchFamily="34" charset="0"/>
              </a:rPr>
              <a:t>Visual Structure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endParaRPr lang="en-PH" dirty="0">
              <a:latin typeface="Droid Sans" pitchFamily="34" charset="0"/>
              <a:ea typeface="Droid Sans" pitchFamily="34" charset="0"/>
              <a:cs typeface="Droid Sans" pitchFamily="34" charset="0"/>
            </a:endParaRPr>
          </a:p>
        </p:txBody>
      </p:sp>
      <p:sp>
        <p:nvSpPr>
          <p:cNvPr id="5" name="Rectangle 4"/>
          <p:cNvSpPr/>
          <p:nvPr/>
        </p:nvSpPr>
        <p:spPr>
          <a:xfrm>
            <a:off x="2136277" y="4343400"/>
            <a:ext cx="5065810" cy="923330"/>
          </a:xfrm>
          <a:prstGeom prst="rect">
            <a:avLst/>
          </a:prstGeom>
          <a:noFill/>
        </p:spPr>
        <p:txBody>
          <a:bodyPr wrap="non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rPr>
              <a:t>With structure</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76" y="1905000"/>
            <a:ext cx="7802208"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846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SEEK </a:t>
            </a:r>
            <a:r>
              <a:rPr lang="en-US" dirty="0" smtClean="0">
                <a:latin typeface="Droid Sans" pitchFamily="34" charset="0"/>
                <a:ea typeface="Droid Sans" pitchFamily="34" charset="0"/>
                <a:cs typeface="Droid Sans" pitchFamily="34" charset="0"/>
              </a:rPr>
              <a:t>and </a:t>
            </a:r>
            <a:r>
              <a:rPr lang="en-US" dirty="0" smtClean="0">
                <a:solidFill>
                  <a:schemeClr val="accent3">
                    <a:lumMod val="60000"/>
                    <a:lumOff val="40000"/>
                  </a:schemeClr>
                </a:solidFill>
                <a:latin typeface="Droid Sans" pitchFamily="34" charset="0"/>
                <a:ea typeface="Droid Sans" pitchFamily="34" charset="0"/>
                <a:cs typeface="Droid Sans" pitchFamily="34" charset="0"/>
              </a:rPr>
              <a:t>USE </a:t>
            </a:r>
            <a:r>
              <a:rPr lang="en-US" dirty="0" smtClean="0">
                <a:solidFill>
                  <a:schemeClr val="tx2">
                    <a:lumMod val="40000"/>
                    <a:lumOff val="60000"/>
                  </a:schemeClr>
                </a:solidFill>
                <a:latin typeface="Droid Sans" pitchFamily="34" charset="0"/>
                <a:ea typeface="Droid Sans" pitchFamily="34" charset="0"/>
                <a:cs typeface="Droid Sans" pitchFamily="34" charset="0"/>
              </a:rPr>
              <a:t>Visual Structure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endParaRPr lang="en-PH">
              <a:latin typeface="Droid Sans" pitchFamily="34" charset="0"/>
              <a:ea typeface="Droid Sans" pitchFamily="34" charset="0"/>
              <a:cs typeface="Droid Sans" pitchFamily="34"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91" y="2362200"/>
            <a:ext cx="842570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846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886575" cy="1371600"/>
          </a:xfrm>
        </p:spPr>
        <p:txBody>
          <a:bodyPr>
            <a:normAutofit/>
          </a:bodyPr>
          <a:lstStyle/>
          <a:p>
            <a:r>
              <a:rPr lang="en-US" dirty="0">
                <a:latin typeface="Droid Sans" pitchFamily="34" charset="0"/>
                <a:ea typeface="Droid Sans" pitchFamily="34" charset="0"/>
                <a:cs typeface="Droid Sans" pitchFamily="34" charset="0"/>
              </a:rPr>
              <a:t>We </a:t>
            </a:r>
            <a:r>
              <a:rPr lang="en-US" dirty="0">
                <a:solidFill>
                  <a:schemeClr val="accent3">
                    <a:lumMod val="60000"/>
                    <a:lumOff val="40000"/>
                  </a:schemeClr>
                </a:solidFill>
                <a:latin typeface="Droid Sans" pitchFamily="34" charset="0"/>
                <a:ea typeface="Droid Sans" pitchFamily="34" charset="0"/>
                <a:cs typeface="Droid Sans" pitchFamily="34" charset="0"/>
              </a:rPr>
              <a:t>Perceive</a:t>
            </a:r>
            <a:r>
              <a:rPr lang="en-US" dirty="0">
                <a:latin typeface="Droid Sans" pitchFamily="34" charset="0"/>
                <a:ea typeface="Droid Sans" pitchFamily="34" charset="0"/>
                <a:cs typeface="Droid Sans" pitchFamily="34" charset="0"/>
              </a:rPr>
              <a:t> what we </a:t>
            </a:r>
            <a:r>
              <a:rPr lang="en-US" dirty="0" smtClean="0">
                <a:solidFill>
                  <a:schemeClr val="tx2">
                    <a:lumMod val="40000"/>
                    <a:lumOff val="60000"/>
                  </a:schemeClr>
                </a:solidFill>
                <a:latin typeface="Droid Sans" pitchFamily="34" charset="0"/>
                <a:ea typeface="Droid Sans" pitchFamily="34" charset="0"/>
                <a:cs typeface="Droid Sans" pitchFamily="34" charset="0"/>
              </a:rPr>
              <a:t>expect</a:t>
            </a:r>
            <a:endParaRPr lang="en-PH"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a:bodyPr>
          <a:lstStyle/>
          <a:p>
            <a:r>
              <a:rPr lang="en-US" sz="2800" dirty="0" smtClean="0">
                <a:latin typeface="Droid Sans" pitchFamily="34" charset="0"/>
                <a:ea typeface="Droid Sans" pitchFamily="34" charset="0"/>
                <a:cs typeface="Droid Sans" pitchFamily="34" charset="0"/>
              </a:rPr>
              <a:t>If you were an </a:t>
            </a:r>
            <a:r>
              <a:rPr lang="en-US" sz="2800" i="1" dirty="0" smtClean="0">
                <a:solidFill>
                  <a:srgbClr val="92D050"/>
                </a:solidFill>
                <a:latin typeface="Droid Sans" pitchFamily="34" charset="0"/>
                <a:ea typeface="Droid Sans" pitchFamily="34" charset="0"/>
                <a:cs typeface="Droid Sans" pitchFamily="34" charset="0"/>
              </a:rPr>
              <a:t>ADVERTISING</a:t>
            </a:r>
            <a:r>
              <a:rPr lang="en-US" sz="2800" dirty="0" smtClean="0">
                <a:latin typeface="Droid Sans" pitchFamily="34" charset="0"/>
                <a:ea typeface="Droid Sans" pitchFamily="34" charset="0"/>
                <a:cs typeface="Droid Sans" pitchFamily="34" charset="0"/>
              </a:rPr>
              <a:t> manager instead, and you were discussing a new billboard , to be placed around the country – what would you see?</a:t>
            </a:r>
            <a:endParaRPr lang="en-US" sz="2800" dirty="0">
              <a:latin typeface="Droid Sans" pitchFamily="34" charset="0"/>
              <a:ea typeface="Droid Sans" pitchFamily="34" charset="0"/>
              <a:cs typeface="Droid Sans"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844" y="3601470"/>
            <a:ext cx="5933978" cy="186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4600" y="5463064"/>
            <a:ext cx="4114800" cy="369332"/>
          </a:xfrm>
          <a:prstGeom prst="rect">
            <a:avLst/>
          </a:prstGeom>
          <a:noFill/>
        </p:spPr>
        <p:txBody>
          <a:bodyPr wrap="square" rtlCol="0">
            <a:spAutoFit/>
          </a:bodyPr>
          <a:lstStyle/>
          <a:p>
            <a:pPr algn="ctr"/>
            <a:r>
              <a:rPr lang="en-US" dirty="0" smtClean="0">
                <a:latin typeface="Droid Sans" pitchFamily="34" charset="0"/>
                <a:ea typeface="Droid Sans" pitchFamily="34" charset="0"/>
                <a:cs typeface="Droid Sans" pitchFamily="34" charset="0"/>
              </a:rPr>
              <a:t>Word</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7954476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11278" cy="1371600"/>
          </a:xfrm>
        </p:spPr>
        <p:txBody>
          <a:bodyPr>
            <a:normAutofit/>
          </a:bodyPr>
          <a:lstStyle/>
          <a:p>
            <a:r>
              <a:rPr lang="en-US" dirty="0" smtClean="0">
                <a:latin typeface="Droid Sans" pitchFamily="34" charset="0"/>
                <a:ea typeface="Droid Sans" pitchFamily="34" charset="0"/>
                <a:cs typeface="Droid Sans" pitchFamily="34" charset="0"/>
              </a:rPr>
              <a:t>We </a:t>
            </a:r>
            <a:r>
              <a:rPr lang="en-US" dirty="0" smtClean="0">
                <a:solidFill>
                  <a:schemeClr val="accent3">
                    <a:lumMod val="60000"/>
                    <a:lumOff val="40000"/>
                  </a:schemeClr>
                </a:solidFill>
                <a:latin typeface="Droid Sans" pitchFamily="34" charset="0"/>
                <a:ea typeface="Droid Sans" pitchFamily="34" charset="0"/>
                <a:cs typeface="Droid Sans" pitchFamily="34" charset="0"/>
              </a:rPr>
              <a:t>SEEK </a:t>
            </a:r>
            <a:r>
              <a:rPr lang="en-US" dirty="0" smtClean="0">
                <a:latin typeface="Droid Sans" pitchFamily="34" charset="0"/>
                <a:ea typeface="Droid Sans" pitchFamily="34" charset="0"/>
                <a:cs typeface="Droid Sans" pitchFamily="34" charset="0"/>
              </a:rPr>
              <a:t>and </a:t>
            </a:r>
            <a:r>
              <a:rPr lang="en-US" dirty="0" smtClean="0">
                <a:solidFill>
                  <a:schemeClr val="accent3">
                    <a:lumMod val="60000"/>
                    <a:lumOff val="40000"/>
                  </a:schemeClr>
                </a:solidFill>
                <a:latin typeface="Droid Sans" pitchFamily="34" charset="0"/>
                <a:ea typeface="Droid Sans" pitchFamily="34" charset="0"/>
                <a:cs typeface="Droid Sans" pitchFamily="34" charset="0"/>
              </a:rPr>
              <a:t>USE </a:t>
            </a:r>
            <a:r>
              <a:rPr lang="en-US" dirty="0" smtClean="0">
                <a:solidFill>
                  <a:schemeClr val="tx2">
                    <a:lumMod val="40000"/>
                    <a:lumOff val="60000"/>
                  </a:schemeClr>
                </a:solidFill>
                <a:latin typeface="Droid Sans" pitchFamily="34" charset="0"/>
                <a:ea typeface="Droid Sans" pitchFamily="34" charset="0"/>
                <a:cs typeface="Droid Sans" pitchFamily="34" charset="0"/>
              </a:rPr>
              <a:t>Visual Structure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endParaRPr lang="en-PH">
              <a:latin typeface="Droid Sans" pitchFamily="34" charset="0"/>
              <a:ea typeface="Droid Sans" pitchFamily="34" charset="0"/>
              <a:cs typeface="Droid Sans" pitchFamily="34" charset="0"/>
            </a:endParaRPr>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706478"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46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8001000" cy="1371600"/>
          </a:xfrm>
        </p:spPr>
        <p:txBody>
          <a:bodyPr>
            <a:normAutofit/>
          </a:bodyPr>
          <a:lstStyle/>
          <a:p>
            <a:r>
              <a:rPr lang="en-US" dirty="0" smtClean="0">
                <a:latin typeface="Droid Sans" pitchFamily="34" charset="0"/>
                <a:ea typeface="Droid Sans" pitchFamily="34" charset="0"/>
                <a:cs typeface="Droid Sans" pitchFamily="34" charset="0"/>
              </a:rPr>
              <a:t>Visual hierarchy lets people </a:t>
            </a:r>
            <a:r>
              <a:rPr lang="en-US" dirty="0" smtClean="0">
                <a:solidFill>
                  <a:schemeClr val="accent3">
                    <a:lumMod val="60000"/>
                    <a:lumOff val="40000"/>
                  </a:schemeClr>
                </a:solidFill>
                <a:latin typeface="Droid Sans" pitchFamily="34" charset="0"/>
                <a:ea typeface="Droid Sans" pitchFamily="34" charset="0"/>
                <a:cs typeface="Droid Sans" pitchFamily="34" charset="0"/>
              </a:rPr>
              <a:t>FOCUS </a:t>
            </a:r>
            <a:r>
              <a:rPr lang="en-US" dirty="0" smtClean="0">
                <a:latin typeface="Droid Sans" pitchFamily="34" charset="0"/>
                <a:ea typeface="Droid Sans" pitchFamily="34" charset="0"/>
                <a:cs typeface="Droid Sans" pitchFamily="34" charset="0"/>
              </a:rPr>
              <a:t>ON </a:t>
            </a:r>
            <a:r>
              <a:rPr lang="en-US" dirty="0" smtClean="0">
                <a:solidFill>
                  <a:schemeClr val="tx2">
                    <a:lumMod val="40000"/>
                    <a:lumOff val="60000"/>
                  </a:schemeClr>
                </a:solidFill>
                <a:latin typeface="Droid Sans" pitchFamily="34" charset="0"/>
                <a:ea typeface="Droid Sans" pitchFamily="34" charset="0"/>
                <a:cs typeface="Droid Sans" pitchFamily="34" charset="0"/>
              </a:rPr>
              <a:t>relevant information</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lnSpcReduction="10000"/>
          </a:bodyPr>
          <a:lstStyle/>
          <a:p>
            <a:r>
              <a:rPr lang="en-US" dirty="0" smtClean="0">
                <a:latin typeface="Droid Sans" pitchFamily="34" charset="0"/>
                <a:ea typeface="Droid Sans" pitchFamily="34" charset="0"/>
                <a:cs typeface="Droid Sans" pitchFamily="34" charset="0"/>
              </a:rPr>
              <a:t>DESIGN IMPLICATIONS</a:t>
            </a:r>
          </a:p>
          <a:p>
            <a:r>
              <a:rPr lang="en-US" b="0" dirty="0" smtClean="0">
                <a:solidFill>
                  <a:srgbClr val="FF6600"/>
                </a:solidFill>
                <a:latin typeface="Droid Sans" pitchFamily="34" charset="0"/>
                <a:ea typeface="Droid Sans" pitchFamily="34" charset="0"/>
                <a:cs typeface="Droid Sans" pitchFamily="34" charset="0"/>
              </a:rPr>
              <a:t>Organize and </a:t>
            </a:r>
            <a:r>
              <a:rPr lang="en-US" u="sng" dirty="0" smtClean="0">
                <a:solidFill>
                  <a:srgbClr val="FF6600"/>
                </a:solidFill>
                <a:latin typeface="Droid Sans" pitchFamily="34" charset="0"/>
                <a:ea typeface="Droid Sans" pitchFamily="34" charset="0"/>
                <a:cs typeface="Droid Sans" pitchFamily="34" charset="0"/>
              </a:rPr>
              <a:t>prioritize</a:t>
            </a:r>
            <a:r>
              <a:rPr lang="en-US" b="0" dirty="0" smtClean="0">
                <a:solidFill>
                  <a:srgbClr val="FF6600"/>
                </a:solidFill>
                <a:latin typeface="Droid Sans" pitchFamily="34" charset="0"/>
                <a:ea typeface="Droid Sans" pitchFamily="34" charset="0"/>
                <a:cs typeface="Droid Sans" pitchFamily="34" charset="0"/>
              </a:rPr>
              <a:t> the contents of a page/screen by using size, prominence and content relationships.</a:t>
            </a:r>
          </a:p>
          <a:p>
            <a:r>
              <a:rPr lang="en-US" b="0" dirty="0" smtClean="0">
                <a:solidFill>
                  <a:srgbClr val="FF6600"/>
                </a:solidFill>
                <a:latin typeface="Droid Sans" pitchFamily="34" charset="0"/>
                <a:ea typeface="Droid Sans" pitchFamily="34" charset="0"/>
                <a:cs typeface="Droid Sans" pitchFamily="34" charset="0"/>
              </a:rPr>
              <a:t>Size – </a:t>
            </a:r>
            <a:r>
              <a:rPr lang="en-US" b="0" dirty="0" smtClean="0">
                <a:latin typeface="Droid Sans" pitchFamily="34" charset="0"/>
                <a:ea typeface="Droid Sans" pitchFamily="34" charset="0"/>
                <a:cs typeface="Droid Sans" pitchFamily="34" charset="0"/>
              </a:rPr>
              <a:t>more important a text is, the bigger the font size</a:t>
            </a:r>
            <a:endParaRPr lang="en-US" b="0" dirty="0" smtClean="0">
              <a:solidFill>
                <a:srgbClr val="FF6600"/>
              </a:solidFill>
              <a:latin typeface="Droid Sans" pitchFamily="34" charset="0"/>
              <a:ea typeface="Droid Sans" pitchFamily="34" charset="0"/>
              <a:cs typeface="Droid Sans" pitchFamily="34" charset="0"/>
            </a:endParaRPr>
          </a:p>
          <a:p>
            <a:endParaRPr lang="en-US" b="0" dirty="0">
              <a:solidFill>
                <a:srgbClr val="FF6600"/>
              </a:solidFill>
              <a:latin typeface="Droid Sans" pitchFamily="34" charset="0"/>
              <a:ea typeface="Droid Sans" pitchFamily="34" charset="0"/>
              <a:cs typeface="Droid Sans" pitchFamily="34" charset="0"/>
            </a:endParaRPr>
          </a:p>
          <a:p>
            <a:r>
              <a:rPr lang="en-US" b="0" dirty="0" smtClean="0">
                <a:solidFill>
                  <a:srgbClr val="FF6600"/>
                </a:solidFill>
                <a:latin typeface="Droid Sans" pitchFamily="34" charset="0"/>
                <a:ea typeface="Droid Sans" pitchFamily="34" charset="0"/>
                <a:cs typeface="Droid Sans" pitchFamily="34" charset="0"/>
              </a:rPr>
              <a:t>Prominence- </a:t>
            </a:r>
            <a:r>
              <a:rPr lang="en-US" b="0" dirty="0" smtClean="0">
                <a:latin typeface="Droid Sans" pitchFamily="34" charset="0"/>
                <a:ea typeface="Droid Sans" pitchFamily="34" charset="0"/>
                <a:cs typeface="Droid Sans" pitchFamily="34" charset="0"/>
              </a:rPr>
              <a:t>the more important a text is, the higher up the page it should be placed. This is to minimize scrolling and to let the users find the info quickly.</a:t>
            </a:r>
            <a:endParaRPr lang="en-US" b="0" dirty="0" smtClean="0">
              <a:solidFill>
                <a:srgbClr val="FF6600"/>
              </a:solidFill>
              <a:latin typeface="Droid Sans" pitchFamily="34" charset="0"/>
              <a:ea typeface="Droid Sans" pitchFamily="34" charset="0"/>
              <a:cs typeface="Droid Sans" pitchFamily="34" charset="0"/>
            </a:endParaRPr>
          </a:p>
          <a:p>
            <a:endParaRPr lang="en-US" b="0" dirty="0">
              <a:solidFill>
                <a:srgbClr val="FF6600"/>
              </a:solidFill>
              <a:latin typeface="Droid Sans" pitchFamily="34" charset="0"/>
              <a:ea typeface="Droid Sans" pitchFamily="34" charset="0"/>
              <a:cs typeface="Droid Sans" pitchFamily="34" charset="0"/>
            </a:endParaRPr>
          </a:p>
          <a:p>
            <a:r>
              <a:rPr lang="en-US" b="0" dirty="0" smtClean="0">
                <a:solidFill>
                  <a:srgbClr val="FF6600"/>
                </a:solidFill>
                <a:latin typeface="Droid Sans" pitchFamily="34" charset="0"/>
                <a:ea typeface="Droid Sans" pitchFamily="34" charset="0"/>
                <a:cs typeface="Droid Sans" pitchFamily="34" charset="0"/>
              </a:rPr>
              <a:t>Content Relationships – </a:t>
            </a:r>
            <a:r>
              <a:rPr lang="en-US" b="0" dirty="0" smtClean="0">
                <a:latin typeface="Droid Sans" pitchFamily="34" charset="0"/>
                <a:ea typeface="Droid Sans" pitchFamily="34" charset="0"/>
                <a:cs typeface="Droid Sans" pitchFamily="34" charset="0"/>
              </a:rPr>
              <a:t>Group similar content/commands types by displaying it in a similar visual style or in a clearly defined area.</a:t>
            </a:r>
            <a:endParaRPr lang="en-US" b="0" dirty="0" smtClean="0">
              <a:solidFill>
                <a:srgbClr val="FF6600"/>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052171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Visual hierarchy lets people </a:t>
            </a:r>
            <a:r>
              <a:rPr lang="en-US" dirty="0" smtClean="0">
                <a:solidFill>
                  <a:schemeClr val="accent3">
                    <a:lumMod val="60000"/>
                    <a:lumOff val="40000"/>
                  </a:schemeClr>
                </a:solidFill>
                <a:latin typeface="Droid Sans" pitchFamily="34" charset="0"/>
                <a:ea typeface="Droid Sans" pitchFamily="34" charset="0"/>
                <a:cs typeface="Droid Sans" pitchFamily="34" charset="0"/>
              </a:rPr>
              <a:t>FOCUS </a:t>
            </a:r>
            <a:r>
              <a:rPr lang="en-US" dirty="0" smtClean="0">
                <a:latin typeface="Droid Sans" pitchFamily="34" charset="0"/>
                <a:ea typeface="Droid Sans" pitchFamily="34" charset="0"/>
                <a:cs typeface="Droid Sans" pitchFamily="34" charset="0"/>
              </a:rPr>
              <a:t>ON </a:t>
            </a:r>
            <a:r>
              <a:rPr lang="en-US" dirty="0" smtClean="0">
                <a:solidFill>
                  <a:schemeClr val="tx2">
                    <a:lumMod val="40000"/>
                    <a:lumOff val="60000"/>
                  </a:schemeClr>
                </a:solidFill>
                <a:latin typeface="Droid Sans" pitchFamily="34" charset="0"/>
                <a:ea typeface="Droid Sans" pitchFamily="34" charset="0"/>
                <a:cs typeface="Droid Sans" pitchFamily="34" charset="0"/>
              </a:rPr>
              <a:t>relevant information</a:t>
            </a:r>
            <a:endParaRPr lang="en-US" dirty="0">
              <a:latin typeface="Droid Sans" pitchFamily="34" charset="0"/>
              <a:ea typeface="Droid Sans" pitchFamily="34" charset="0"/>
              <a:cs typeface="Droid Sans" pitchFamily="34" charset="0"/>
            </a:endParaRPr>
          </a:p>
        </p:txBody>
      </p:sp>
      <p:sp>
        <p:nvSpPr>
          <p:cNvPr id="2" name="Content Placeholder 1"/>
          <p:cNvSpPr>
            <a:spLocks noGrp="1"/>
          </p:cNvSpPr>
          <p:nvPr>
            <p:ph idx="1"/>
          </p:nvPr>
        </p:nvSpPr>
        <p:spPr/>
        <p:txBody>
          <a:bodyPr/>
          <a:lstStyle/>
          <a:p>
            <a:endParaRPr lang="en-PH">
              <a:latin typeface="Droid Sans" pitchFamily="34" charset="0"/>
              <a:ea typeface="Droid Sans" pitchFamily="34" charset="0"/>
              <a:cs typeface="Droid Sans"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28800"/>
            <a:ext cx="7364710" cy="3157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855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718"/>
            <a:ext cx="8077200" cy="1371600"/>
          </a:xfrm>
        </p:spPr>
        <p:txBody>
          <a:bodyPr>
            <a:normAutofit/>
          </a:bodyPr>
          <a:lstStyle/>
          <a:p>
            <a:r>
              <a:rPr lang="en-US" dirty="0" smtClean="0">
                <a:latin typeface="Droid Sans" pitchFamily="34" charset="0"/>
                <a:ea typeface="Droid Sans" pitchFamily="34" charset="0"/>
                <a:cs typeface="Droid Sans" pitchFamily="34" charset="0"/>
              </a:rPr>
              <a:t>Visual hierarchy lets people </a:t>
            </a:r>
            <a:r>
              <a:rPr lang="en-US" dirty="0" smtClean="0">
                <a:solidFill>
                  <a:schemeClr val="accent3">
                    <a:lumMod val="60000"/>
                    <a:lumOff val="40000"/>
                  </a:schemeClr>
                </a:solidFill>
                <a:latin typeface="Droid Sans" pitchFamily="34" charset="0"/>
                <a:ea typeface="Droid Sans" pitchFamily="34" charset="0"/>
                <a:cs typeface="Droid Sans" pitchFamily="34" charset="0"/>
              </a:rPr>
              <a:t>FOCUS </a:t>
            </a:r>
            <a:r>
              <a:rPr lang="en-US" dirty="0" smtClean="0">
                <a:latin typeface="Droid Sans" pitchFamily="34" charset="0"/>
                <a:ea typeface="Droid Sans" pitchFamily="34" charset="0"/>
                <a:cs typeface="Droid Sans" pitchFamily="34" charset="0"/>
              </a:rPr>
              <a:t>ON </a:t>
            </a:r>
            <a:r>
              <a:rPr lang="en-US" dirty="0" smtClean="0">
                <a:solidFill>
                  <a:schemeClr val="tx2">
                    <a:lumMod val="40000"/>
                    <a:lumOff val="60000"/>
                  </a:schemeClr>
                </a:solidFill>
                <a:latin typeface="Droid Sans" pitchFamily="34" charset="0"/>
                <a:ea typeface="Droid Sans" pitchFamily="34" charset="0"/>
                <a:cs typeface="Droid Sans" pitchFamily="34" charset="0"/>
              </a:rPr>
              <a:t>relevant information</a:t>
            </a:r>
            <a:endParaRPr lang="en-US" dirty="0">
              <a:latin typeface="Droid Sans" pitchFamily="34" charset="0"/>
              <a:ea typeface="Droid Sans" pitchFamily="34" charset="0"/>
              <a:cs typeface="Droid Sans" pitchFamily="34" charset="0"/>
            </a:endParaRPr>
          </a:p>
        </p:txBody>
      </p:sp>
      <p:sp>
        <p:nvSpPr>
          <p:cNvPr id="2" name="Content Placeholder 1"/>
          <p:cNvSpPr>
            <a:spLocks noGrp="1"/>
          </p:cNvSpPr>
          <p:nvPr>
            <p:ph idx="1"/>
          </p:nvPr>
        </p:nvSpPr>
        <p:spPr/>
        <p:txBody>
          <a:bodyPr/>
          <a:lstStyle/>
          <a:p>
            <a:endParaRPr lang="en-PH">
              <a:latin typeface="Droid Sans" pitchFamily="34" charset="0"/>
              <a:ea typeface="Droid Sans" pitchFamily="34" charset="0"/>
              <a:cs typeface="Droid Sans" pitchFamily="34" charset="0"/>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57400"/>
            <a:ext cx="4658356"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8046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r>
              <a:rPr lang="en-US" dirty="0" smtClean="0">
                <a:solidFill>
                  <a:schemeClr val="accent3">
                    <a:lumMod val="60000"/>
                    <a:lumOff val="40000"/>
                  </a:schemeClr>
                </a:solidFill>
                <a:latin typeface="Droid Sans" pitchFamily="34" charset="0"/>
                <a:ea typeface="Droid Sans" pitchFamily="34" charset="0"/>
                <a:cs typeface="Droid Sans" pitchFamily="34" charset="0"/>
              </a:rPr>
              <a:t>Vision</a:t>
            </a:r>
            <a:r>
              <a:rPr lang="en-US" dirty="0" smtClean="0">
                <a:latin typeface="Droid Sans" pitchFamily="34" charset="0"/>
                <a:ea typeface="Droid Sans" pitchFamily="34" charset="0"/>
                <a:cs typeface="Droid Sans" pitchFamily="34" charset="0"/>
              </a:rPr>
              <a:t> is optimized for </a:t>
            </a:r>
            <a:r>
              <a:rPr lang="en-US" dirty="0" smtClean="0">
                <a:solidFill>
                  <a:schemeClr val="tx2">
                    <a:lumMod val="40000"/>
                    <a:lumOff val="60000"/>
                  </a:schemeClr>
                </a:solidFill>
                <a:latin typeface="Droid Sans" pitchFamily="34" charset="0"/>
                <a:ea typeface="Droid Sans" pitchFamily="34" charset="0"/>
                <a:cs typeface="Droid Sans" pitchFamily="34" charset="0"/>
              </a:rPr>
              <a:t>edge contrast</a:t>
            </a:r>
            <a:r>
              <a:rPr lang="en-US" dirty="0" smtClean="0">
                <a:latin typeface="Droid Sans" pitchFamily="34" charset="0"/>
                <a:ea typeface="Droid Sans" pitchFamily="34" charset="0"/>
                <a:cs typeface="Droid Sans" pitchFamily="34" charset="0"/>
              </a:rPr>
              <a:t>, not brightness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How many shades of green do you see?</a:t>
            </a:r>
            <a:endParaRPr lang="en-US" dirty="0">
              <a:latin typeface="Droid Sans" pitchFamily="34" charset="0"/>
              <a:ea typeface="Droid Sans" pitchFamily="34" charset="0"/>
              <a:cs typeface="Droid Sans"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76218"/>
            <a:ext cx="4724400" cy="229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0909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543800" cy="1371600"/>
          </a:xfrm>
        </p:spPr>
        <p:txBody>
          <a:bodyPr>
            <a:normAutofit/>
          </a:bodyPr>
          <a:lstStyle/>
          <a:p>
            <a:r>
              <a:rPr lang="en-US" dirty="0" smtClean="0">
                <a:solidFill>
                  <a:schemeClr val="accent3">
                    <a:lumMod val="60000"/>
                    <a:lumOff val="40000"/>
                  </a:schemeClr>
                </a:solidFill>
                <a:latin typeface="Droid Sans" pitchFamily="34" charset="0"/>
                <a:ea typeface="Droid Sans" pitchFamily="34" charset="0"/>
                <a:cs typeface="Droid Sans" pitchFamily="34" charset="0"/>
              </a:rPr>
              <a:t>Vision</a:t>
            </a:r>
            <a:r>
              <a:rPr lang="en-US" dirty="0" smtClean="0">
                <a:latin typeface="Droid Sans" pitchFamily="34" charset="0"/>
                <a:ea typeface="Droid Sans" pitchFamily="34" charset="0"/>
                <a:cs typeface="Droid Sans" pitchFamily="34" charset="0"/>
              </a:rPr>
              <a:t> is optimized for </a:t>
            </a:r>
            <a:r>
              <a:rPr lang="en-US" dirty="0" smtClean="0">
                <a:solidFill>
                  <a:schemeClr val="tx2">
                    <a:lumMod val="40000"/>
                    <a:lumOff val="60000"/>
                  </a:schemeClr>
                </a:solidFill>
                <a:latin typeface="Droid Sans" pitchFamily="34" charset="0"/>
                <a:ea typeface="Droid Sans" pitchFamily="34" charset="0"/>
                <a:cs typeface="Droid Sans" pitchFamily="34" charset="0"/>
              </a:rPr>
              <a:t>edge contrast</a:t>
            </a:r>
            <a:r>
              <a:rPr lang="en-US" dirty="0" smtClean="0">
                <a:latin typeface="Droid Sans" pitchFamily="34" charset="0"/>
                <a:ea typeface="Droid Sans" pitchFamily="34" charset="0"/>
                <a:cs typeface="Droid Sans" pitchFamily="34" charset="0"/>
              </a:rPr>
              <a:t>, not brightness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lstStyle/>
          <a:p>
            <a:pPr algn="ctr"/>
            <a:r>
              <a:rPr lang="en-US" dirty="0" smtClean="0">
                <a:latin typeface="Droid Sans" pitchFamily="34" charset="0"/>
                <a:ea typeface="Droid Sans" pitchFamily="34" charset="0"/>
                <a:cs typeface="Droid Sans" pitchFamily="34" charset="0"/>
              </a:rPr>
              <a:t>How many shades of green do you see?</a:t>
            </a:r>
            <a:endParaRPr lang="en-US" dirty="0">
              <a:latin typeface="Droid Sans" pitchFamily="34" charset="0"/>
              <a:ea typeface="Droid Sans" pitchFamily="34" charset="0"/>
              <a:cs typeface="Droid Sans"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40074"/>
            <a:ext cx="699484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4553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Droid Sans" pitchFamily="34" charset="0"/>
                <a:ea typeface="Droid Sans" pitchFamily="34" charset="0"/>
                <a:cs typeface="Droid Sans" pitchFamily="34" charset="0"/>
              </a:rPr>
              <a:t>How Colors are presented is important</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solidFill>
                  <a:schemeClr val="accent6">
                    <a:lumMod val="75000"/>
                  </a:schemeClr>
                </a:solidFill>
                <a:latin typeface="Droid Sans" pitchFamily="34" charset="0"/>
                <a:ea typeface="Droid Sans" pitchFamily="34" charset="0"/>
                <a:cs typeface="Droid Sans" pitchFamily="34" charset="0"/>
              </a:rPr>
              <a:t>PALENESS </a:t>
            </a:r>
            <a:r>
              <a:rPr lang="en-US" dirty="0" smtClean="0">
                <a:latin typeface="Droid Sans" pitchFamily="34" charset="0"/>
                <a:ea typeface="Droid Sans" pitchFamily="34" charset="0"/>
                <a:cs typeface="Droid Sans" pitchFamily="34" charset="0"/>
              </a:rPr>
              <a:t>– The paler (less saturated) two colors are, the harder it is to tell them apart.</a:t>
            </a:r>
          </a:p>
          <a:p>
            <a:endParaRPr lang="en-US" dirty="0">
              <a:latin typeface="Droid Sans" pitchFamily="34" charset="0"/>
              <a:ea typeface="Droid Sans" pitchFamily="34" charset="0"/>
              <a:cs typeface="Droid Sans" pitchFamily="34" charset="0"/>
            </a:endParaRPr>
          </a:p>
          <a:p>
            <a:r>
              <a:rPr lang="en-US" dirty="0" smtClean="0">
                <a:solidFill>
                  <a:schemeClr val="accent6">
                    <a:lumMod val="75000"/>
                  </a:schemeClr>
                </a:solidFill>
                <a:latin typeface="Droid Sans" pitchFamily="34" charset="0"/>
                <a:ea typeface="Droid Sans" pitchFamily="34" charset="0"/>
                <a:cs typeface="Droid Sans" pitchFamily="34" charset="0"/>
              </a:rPr>
              <a:t>COLOR PATCH SIZE</a:t>
            </a:r>
            <a:r>
              <a:rPr lang="en-US" dirty="0" smtClean="0">
                <a:latin typeface="Droid Sans" pitchFamily="34" charset="0"/>
                <a:ea typeface="Droid Sans" pitchFamily="34" charset="0"/>
                <a:cs typeface="Droid Sans" pitchFamily="34" charset="0"/>
              </a:rPr>
              <a:t>– </a:t>
            </a:r>
            <a:r>
              <a:rPr lang="en-US" dirty="0">
                <a:latin typeface="Droid Sans" pitchFamily="34" charset="0"/>
                <a:ea typeface="Droid Sans" pitchFamily="34" charset="0"/>
                <a:cs typeface="Droid Sans" pitchFamily="34" charset="0"/>
              </a:rPr>
              <a:t>The </a:t>
            </a:r>
            <a:r>
              <a:rPr lang="en-US" dirty="0" smtClean="0">
                <a:latin typeface="Droid Sans" pitchFamily="34" charset="0"/>
                <a:ea typeface="Droid Sans" pitchFamily="34" charset="0"/>
                <a:cs typeface="Droid Sans" pitchFamily="34" charset="0"/>
              </a:rPr>
              <a:t>smaller or thinner objects are, the harder it is to distinguish their colors. (e.g. Text is often thin, so exact color of text is difficult to determine.</a:t>
            </a:r>
          </a:p>
          <a:p>
            <a:endParaRPr lang="en-US" dirty="0">
              <a:latin typeface="Droid Sans" pitchFamily="34" charset="0"/>
              <a:ea typeface="Droid Sans" pitchFamily="34" charset="0"/>
              <a:cs typeface="Droid Sans" pitchFamily="34" charset="0"/>
            </a:endParaRPr>
          </a:p>
          <a:p>
            <a:endParaRPr lang="en-US" dirty="0" smtClean="0">
              <a:latin typeface="Droid Sans" pitchFamily="34" charset="0"/>
              <a:ea typeface="Droid Sans" pitchFamily="34" charset="0"/>
              <a:cs typeface="Droid Sans" pitchFamily="34" charset="0"/>
            </a:endParaRPr>
          </a:p>
          <a:p>
            <a:r>
              <a:rPr lang="en-US" dirty="0" smtClean="0">
                <a:solidFill>
                  <a:schemeClr val="accent6">
                    <a:lumMod val="75000"/>
                  </a:schemeClr>
                </a:solidFill>
                <a:latin typeface="Droid Sans" pitchFamily="34" charset="0"/>
                <a:ea typeface="Droid Sans" pitchFamily="34" charset="0"/>
                <a:cs typeface="Droid Sans" pitchFamily="34" charset="0"/>
              </a:rPr>
              <a:t>SEPARATION </a:t>
            </a:r>
            <a:r>
              <a:rPr lang="en-US" dirty="0" smtClean="0">
                <a:latin typeface="Droid Sans" pitchFamily="34" charset="0"/>
                <a:ea typeface="Droid Sans" pitchFamily="34" charset="0"/>
                <a:cs typeface="Droid Sans" pitchFamily="34" charset="0"/>
              </a:rPr>
              <a:t>– </a:t>
            </a:r>
            <a:r>
              <a:rPr lang="en-US" dirty="0">
                <a:latin typeface="Droid Sans" pitchFamily="34" charset="0"/>
                <a:ea typeface="Droid Sans" pitchFamily="34" charset="0"/>
                <a:cs typeface="Droid Sans" pitchFamily="34" charset="0"/>
              </a:rPr>
              <a:t>The </a:t>
            </a:r>
            <a:r>
              <a:rPr lang="en-US" dirty="0" smtClean="0">
                <a:latin typeface="Droid Sans" pitchFamily="34" charset="0"/>
                <a:ea typeface="Droid Sans" pitchFamily="34" charset="0"/>
                <a:cs typeface="Droid Sans" pitchFamily="34" charset="0"/>
              </a:rPr>
              <a:t>more separated color patches are, the more difficult it is to distinguish their colors..</a:t>
            </a:r>
            <a:endParaRPr lang="en-US" dirty="0">
              <a:latin typeface="Droid Sans" pitchFamily="34" charset="0"/>
              <a:ea typeface="Droid Sans" pitchFamily="34" charset="0"/>
              <a:cs typeface="Droid Sans" pitchFamily="34" charset="0"/>
            </a:endParaRPr>
          </a:p>
          <a:p>
            <a:endParaRPr lang="en-US" dirty="0">
              <a:latin typeface="Droid Sans" pitchFamily="34" charset="0"/>
              <a:ea typeface="Droid Sans" pitchFamily="34" charset="0"/>
              <a:cs typeface="Droid Sans" pitchFamily="34" charset="0"/>
            </a:endParaRPr>
          </a:p>
          <a:p>
            <a:endParaRPr lang="en-US" dirty="0" smtClean="0">
              <a:latin typeface="Droid Sans" pitchFamily="34" charset="0"/>
              <a:ea typeface="Droid Sans" pitchFamily="34" charset="0"/>
              <a:cs typeface="Droid Sans" pitchFamily="34" charset="0"/>
            </a:endParaRPr>
          </a:p>
          <a:p>
            <a:endParaRPr lang="en-US" dirty="0">
              <a:latin typeface="Droid Sans" pitchFamily="34" charset="0"/>
              <a:ea typeface="Droid Sans" pitchFamily="34" charset="0"/>
              <a:cs typeface="Droid Sans" pitchFamily="34" charset="0"/>
            </a:endParaRPr>
          </a:p>
          <a:p>
            <a:endParaRPr lang="en-US" dirty="0">
              <a:latin typeface="Droid Sans" pitchFamily="34" charset="0"/>
              <a:ea typeface="Droid Sans" pitchFamily="34" charset="0"/>
              <a:cs typeface="Droid Sans" pitchFamily="34" charset="0"/>
            </a:endParaRPr>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23624" y="2400300"/>
            <a:ext cx="2502679"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5897" y="3886199"/>
            <a:ext cx="1278135" cy="1079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562600"/>
            <a:ext cx="3429000" cy="595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6157842"/>
            <a:ext cx="1634730" cy="440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70132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roid Sans" pitchFamily="34" charset="0"/>
                <a:ea typeface="Droid Sans" pitchFamily="34" charset="0"/>
                <a:cs typeface="Droid Sans" pitchFamily="34" charset="0"/>
              </a:rPr>
              <a:t>Using Color</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DESIGN IMPLICATIONS</a:t>
            </a:r>
          </a:p>
          <a:p>
            <a:pPr marL="457200" indent="-457200">
              <a:buFont typeface="+mj-lt"/>
              <a:buAutoNum type="arabicPeriod"/>
            </a:pPr>
            <a:r>
              <a:rPr lang="en-US" dirty="0" smtClean="0">
                <a:latin typeface="Droid Sans" pitchFamily="34" charset="0"/>
                <a:ea typeface="Droid Sans" pitchFamily="34" charset="0"/>
                <a:cs typeface="Droid Sans" pitchFamily="34" charset="0"/>
              </a:rPr>
              <a:t>Distinguish colors by </a:t>
            </a:r>
            <a:r>
              <a:rPr lang="en-US" dirty="0" smtClean="0">
                <a:solidFill>
                  <a:schemeClr val="accent6">
                    <a:lumMod val="75000"/>
                  </a:schemeClr>
                </a:solidFill>
                <a:latin typeface="Droid Sans" pitchFamily="34" charset="0"/>
                <a:ea typeface="Droid Sans" pitchFamily="34" charset="0"/>
                <a:cs typeface="Droid Sans" pitchFamily="34" charset="0"/>
              </a:rPr>
              <a:t>saturation</a:t>
            </a:r>
            <a:r>
              <a:rPr lang="en-US" dirty="0" smtClean="0">
                <a:latin typeface="Droid Sans" pitchFamily="34" charset="0"/>
                <a:ea typeface="Droid Sans" pitchFamily="34" charset="0"/>
                <a:cs typeface="Droid Sans" pitchFamily="34" charset="0"/>
              </a:rPr>
              <a:t> and </a:t>
            </a:r>
            <a:r>
              <a:rPr lang="en-US" dirty="0" smtClean="0">
                <a:solidFill>
                  <a:schemeClr val="accent6">
                    <a:lumMod val="75000"/>
                  </a:schemeClr>
                </a:solidFill>
                <a:latin typeface="Droid Sans" pitchFamily="34" charset="0"/>
                <a:ea typeface="Droid Sans" pitchFamily="34" charset="0"/>
                <a:cs typeface="Droid Sans" pitchFamily="34" charset="0"/>
              </a:rPr>
              <a:t>brightness</a:t>
            </a:r>
            <a:r>
              <a:rPr lang="en-US" dirty="0" smtClean="0">
                <a:latin typeface="Droid Sans" pitchFamily="34" charset="0"/>
                <a:ea typeface="Droid Sans" pitchFamily="34" charset="0"/>
                <a:cs typeface="Droid Sans" pitchFamily="34" charset="0"/>
              </a:rPr>
              <a:t> as well as </a:t>
            </a:r>
            <a:r>
              <a:rPr lang="en-US" dirty="0" smtClean="0">
                <a:solidFill>
                  <a:schemeClr val="accent6">
                    <a:lumMod val="75000"/>
                  </a:schemeClr>
                </a:solidFill>
                <a:latin typeface="Droid Sans" pitchFamily="34" charset="0"/>
                <a:ea typeface="Droid Sans" pitchFamily="34" charset="0"/>
                <a:cs typeface="Droid Sans" pitchFamily="34" charset="0"/>
              </a:rPr>
              <a:t>hue</a:t>
            </a:r>
            <a:r>
              <a:rPr lang="en-US" dirty="0" smtClean="0">
                <a:latin typeface="Droid Sans" pitchFamily="34" charset="0"/>
                <a:ea typeface="Droid Sans" pitchFamily="34" charset="0"/>
                <a:cs typeface="Droid Sans" pitchFamily="34" charset="0"/>
              </a:rPr>
              <a:t>. </a:t>
            </a:r>
            <a:r>
              <a:rPr lang="en-US" dirty="0" smtClean="0">
                <a:solidFill>
                  <a:schemeClr val="tx2">
                    <a:lumMod val="60000"/>
                    <a:lumOff val="40000"/>
                  </a:schemeClr>
                </a:solidFill>
                <a:latin typeface="Droid Sans" pitchFamily="34" charset="0"/>
                <a:ea typeface="Droid Sans" pitchFamily="34" charset="0"/>
                <a:cs typeface="Droid Sans" pitchFamily="34" charset="0"/>
              </a:rPr>
              <a:t>Contrast </a:t>
            </a:r>
            <a:r>
              <a:rPr lang="en-US" dirty="0" smtClean="0">
                <a:latin typeface="Droid Sans" pitchFamily="34" charset="0"/>
                <a:ea typeface="Droid Sans" pitchFamily="34" charset="0"/>
                <a:cs typeface="Droid Sans" pitchFamily="34" charset="0"/>
              </a:rPr>
              <a:t>between colors should be </a:t>
            </a:r>
            <a:r>
              <a:rPr lang="en-US" u="sng" dirty="0" smtClean="0">
                <a:latin typeface="Droid Sans" pitchFamily="34" charset="0"/>
                <a:ea typeface="Droid Sans" pitchFamily="34" charset="0"/>
                <a:cs typeface="Droid Sans" pitchFamily="34" charset="0"/>
              </a:rPr>
              <a:t>HIGH</a:t>
            </a:r>
            <a:r>
              <a:rPr lang="en-US" dirty="0" smtClean="0">
                <a:latin typeface="Droid Sans" pitchFamily="34" charset="0"/>
                <a:ea typeface="Droid Sans" pitchFamily="34" charset="0"/>
                <a:cs typeface="Droid Sans" pitchFamily="34" charset="0"/>
              </a:rPr>
              <a:t>. To see the difference, test it in grayscale.</a:t>
            </a:r>
          </a:p>
          <a:p>
            <a:pPr marL="457200" indent="-457200">
              <a:buFont typeface="+mj-lt"/>
              <a:buAutoNum type="arabicPeriod"/>
            </a:pPr>
            <a:r>
              <a:rPr lang="en-US" dirty="0" smtClean="0">
                <a:latin typeface="Droid Sans" pitchFamily="34" charset="0"/>
                <a:ea typeface="Droid Sans" pitchFamily="34" charset="0"/>
                <a:cs typeface="Droid Sans" pitchFamily="34" charset="0"/>
              </a:rPr>
              <a:t>Use distinctive colors (black, white, red, green, yellow, violet)</a:t>
            </a:r>
          </a:p>
          <a:p>
            <a:pPr marL="457200" indent="-457200">
              <a:buFont typeface="+mj-lt"/>
              <a:buAutoNum type="arabicPeriod"/>
            </a:pPr>
            <a:r>
              <a:rPr lang="en-US" dirty="0" smtClean="0">
                <a:latin typeface="Droid Sans" pitchFamily="34" charset="0"/>
                <a:ea typeface="Droid Sans" pitchFamily="34" charset="0"/>
                <a:cs typeface="Droid Sans" pitchFamily="34" charset="0"/>
              </a:rPr>
              <a:t>Avoid color pairs that color-blind people cannot distinguish. (use Vischeck.com for more info)</a:t>
            </a:r>
          </a:p>
          <a:p>
            <a:pPr marL="457200" indent="-457200">
              <a:buFont typeface="+mj-lt"/>
              <a:buAutoNum type="arabicPeriod"/>
            </a:pPr>
            <a:r>
              <a:rPr lang="en-US" dirty="0" smtClean="0">
                <a:latin typeface="Droid Sans" pitchFamily="34" charset="0"/>
                <a:ea typeface="Droid Sans" pitchFamily="34" charset="0"/>
                <a:cs typeface="Droid Sans" pitchFamily="34" charset="0"/>
              </a:rPr>
              <a:t>Color should be supported by other cues (text, icons)</a:t>
            </a:r>
          </a:p>
          <a:p>
            <a:pPr marL="457200" indent="-457200">
              <a:buFont typeface="+mj-lt"/>
              <a:buAutoNum type="arabicPeriod"/>
            </a:pPr>
            <a:r>
              <a:rPr lang="en-US" dirty="0" smtClean="0">
                <a:latin typeface="Droid Sans" pitchFamily="34" charset="0"/>
                <a:ea typeface="Droid Sans" pitchFamily="34" charset="0"/>
                <a:cs typeface="Droid Sans" pitchFamily="34" charset="0"/>
              </a:rPr>
              <a:t>Separate “strong” opposing colors. </a:t>
            </a:r>
            <a:endParaRPr lang="en-US" dirty="0">
              <a:latin typeface="Droid Sans" pitchFamily="34" charset="0"/>
              <a:ea typeface="Droid Sans" pitchFamily="34" charset="0"/>
              <a:cs typeface="Droid Sans"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5" y="5715000"/>
            <a:ext cx="3286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024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roid Sans" pitchFamily="34" charset="0"/>
                <a:ea typeface="Droid Sans" pitchFamily="34" charset="0"/>
                <a:cs typeface="Droid Sans" pitchFamily="34" charset="0"/>
              </a:rPr>
              <a:t>USING Colors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Good Examples</a:t>
            </a:r>
            <a:endParaRPr lang="en-US" dirty="0">
              <a:latin typeface="Droid Sans" pitchFamily="34" charset="0"/>
              <a:ea typeface="Droid Sans" pitchFamily="34" charset="0"/>
              <a:cs typeface="Droid Sans"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68" y="4876799"/>
            <a:ext cx="3619432" cy="1096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74" y="2209800"/>
            <a:ext cx="795103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17448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467600" cy="1371600"/>
          </a:xfrm>
        </p:spPr>
        <p:txBody>
          <a:bodyPr/>
          <a:lstStyle/>
          <a:p>
            <a:r>
              <a:rPr lang="en-US" dirty="0" smtClean="0">
                <a:latin typeface="Droid Sans" pitchFamily="34" charset="0"/>
                <a:ea typeface="Droid Sans" pitchFamily="34" charset="0"/>
                <a:cs typeface="Droid Sans" pitchFamily="34" charset="0"/>
              </a:rPr>
              <a:t>Our </a:t>
            </a:r>
            <a:r>
              <a:rPr lang="en-US" dirty="0" smtClean="0">
                <a:solidFill>
                  <a:schemeClr val="accent3">
                    <a:lumMod val="60000"/>
                    <a:lumOff val="40000"/>
                  </a:schemeClr>
                </a:solidFill>
                <a:latin typeface="Droid Sans" pitchFamily="34" charset="0"/>
                <a:ea typeface="Droid Sans" pitchFamily="34" charset="0"/>
                <a:cs typeface="Droid Sans" pitchFamily="34" charset="0"/>
              </a:rPr>
              <a:t>Peripheral VISION </a:t>
            </a:r>
            <a:r>
              <a:rPr lang="en-US" dirty="0" smtClean="0">
                <a:latin typeface="Droid Sans" pitchFamily="34" charset="0"/>
                <a:ea typeface="Droid Sans" pitchFamily="34" charset="0"/>
                <a:cs typeface="Droid Sans" pitchFamily="34" charset="0"/>
              </a:rPr>
              <a:t>is </a:t>
            </a:r>
            <a:r>
              <a:rPr lang="en-US" dirty="0" smtClean="0">
                <a:solidFill>
                  <a:schemeClr val="tx2">
                    <a:lumMod val="40000"/>
                    <a:lumOff val="60000"/>
                  </a:schemeClr>
                </a:solidFill>
                <a:latin typeface="Droid Sans" pitchFamily="34" charset="0"/>
                <a:ea typeface="Droid Sans" pitchFamily="34" charset="0"/>
                <a:cs typeface="Droid Sans" pitchFamily="34" charset="0"/>
              </a:rPr>
              <a:t>poor</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lstStyle/>
          <a:p>
            <a:r>
              <a:rPr lang="en-US" dirty="0" smtClean="0">
                <a:latin typeface="Droid Sans" pitchFamily="34" charset="0"/>
                <a:ea typeface="Droid Sans" pitchFamily="34" charset="0"/>
                <a:cs typeface="Droid Sans" pitchFamily="34" charset="0"/>
              </a:rPr>
              <a:t>Resolution of our visual field is high in the center but much lower at the edges.</a:t>
            </a:r>
            <a:endParaRPr lang="en-US" dirty="0">
              <a:latin typeface="Droid Sans" pitchFamily="34" charset="0"/>
              <a:ea typeface="Droid Sans" pitchFamily="34" charset="0"/>
              <a:cs typeface="Droid Sans"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714025" cy="342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591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5242140" cy="238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24975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01000" cy="1371600"/>
          </a:xfrm>
        </p:spPr>
        <p:txBody>
          <a:bodyPr/>
          <a:lstStyle/>
          <a:p>
            <a:r>
              <a:rPr lang="en-US" dirty="0">
                <a:latin typeface="Droid Sans" pitchFamily="34" charset="0"/>
                <a:ea typeface="Droid Sans" pitchFamily="34" charset="0"/>
                <a:cs typeface="Droid Sans" pitchFamily="34" charset="0"/>
              </a:rPr>
              <a:t>Our </a:t>
            </a:r>
            <a:r>
              <a:rPr lang="en-US" dirty="0">
                <a:solidFill>
                  <a:schemeClr val="accent3">
                    <a:lumMod val="60000"/>
                    <a:lumOff val="40000"/>
                  </a:schemeClr>
                </a:solidFill>
                <a:latin typeface="Droid Sans" pitchFamily="34" charset="0"/>
                <a:ea typeface="Droid Sans" pitchFamily="34" charset="0"/>
                <a:cs typeface="Droid Sans" pitchFamily="34" charset="0"/>
              </a:rPr>
              <a:t>Peripheral VISION </a:t>
            </a:r>
            <a:r>
              <a:rPr lang="en-US" dirty="0">
                <a:latin typeface="Droid Sans" pitchFamily="34" charset="0"/>
                <a:ea typeface="Droid Sans" pitchFamily="34" charset="0"/>
                <a:cs typeface="Droid Sans" pitchFamily="34" charset="0"/>
              </a:rPr>
              <a:t>is </a:t>
            </a:r>
            <a:r>
              <a:rPr lang="en-US" dirty="0">
                <a:solidFill>
                  <a:schemeClr val="tx2">
                    <a:lumMod val="40000"/>
                    <a:lumOff val="60000"/>
                  </a:schemeClr>
                </a:solidFill>
                <a:latin typeface="Droid Sans" pitchFamily="34" charset="0"/>
                <a:ea typeface="Droid Sans" pitchFamily="34" charset="0"/>
                <a:cs typeface="Droid Sans" pitchFamily="34" charset="0"/>
              </a:rPr>
              <a:t>poor</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lstStyle/>
          <a:p>
            <a:r>
              <a:rPr lang="en-US" dirty="0" smtClean="0">
                <a:latin typeface="Droid Sans" pitchFamily="34" charset="0"/>
                <a:ea typeface="Droid Sans" pitchFamily="34" charset="0"/>
                <a:cs typeface="Droid Sans" pitchFamily="34" charset="0"/>
              </a:rPr>
              <a:t>Some users report that they did not notice the Login ID not found message. Why is that?</a:t>
            </a:r>
            <a:endParaRPr lang="en-US" dirty="0">
              <a:latin typeface="Droid Sans" pitchFamily="34" charset="0"/>
              <a:ea typeface="Droid Sans" pitchFamily="34" charset="0"/>
              <a:cs typeface="Droid Sans"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62911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2687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96200" cy="1371600"/>
          </a:xfrm>
        </p:spPr>
        <p:txBody>
          <a:bodyPr/>
          <a:lstStyle/>
          <a:p>
            <a:r>
              <a:rPr lang="en-US" dirty="0">
                <a:latin typeface="Droid Sans" pitchFamily="34" charset="0"/>
                <a:ea typeface="Droid Sans" pitchFamily="34" charset="0"/>
                <a:cs typeface="Droid Sans" pitchFamily="34" charset="0"/>
              </a:rPr>
              <a:t>Our </a:t>
            </a:r>
            <a:r>
              <a:rPr lang="en-US" dirty="0">
                <a:solidFill>
                  <a:schemeClr val="accent3">
                    <a:lumMod val="60000"/>
                    <a:lumOff val="40000"/>
                  </a:schemeClr>
                </a:solidFill>
                <a:latin typeface="Droid Sans" pitchFamily="34" charset="0"/>
                <a:ea typeface="Droid Sans" pitchFamily="34" charset="0"/>
                <a:cs typeface="Droid Sans" pitchFamily="34" charset="0"/>
              </a:rPr>
              <a:t>Peripheral VISION </a:t>
            </a:r>
            <a:r>
              <a:rPr lang="en-US" dirty="0">
                <a:latin typeface="Droid Sans" pitchFamily="34" charset="0"/>
                <a:ea typeface="Droid Sans" pitchFamily="34" charset="0"/>
                <a:cs typeface="Droid Sans" pitchFamily="34" charset="0"/>
              </a:rPr>
              <a:t>is </a:t>
            </a:r>
            <a:r>
              <a:rPr lang="en-US" dirty="0">
                <a:solidFill>
                  <a:schemeClr val="tx2">
                    <a:lumMod val="40000"/>
                    <a:lumOff val="60000"/>
                  </a:schemeClr>
                </a:solidFill>
                <a:latin typeface="Droid Sans" pitchFamily="34" charset="0"/>
                <a:ea typeface="Droid Sans" pitchFamily="34" charset="0"/>
                <a:cs typeface="Droid Sans" pitchFamily="34" charset="0"/>
              </a:rPr>
              <a:t>poor</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normAutofit/>
          </a:bodyPr>
          <a:lstStyle/>
          <a:p>
            <a:r>
              <a:rPr lang="en-US" dirty="0" smtClean="0">
                <a:latin typeface="Droid Sans" pitchFamily="34" charset="0"/>
                <a:ea typeface="Droid Sans" pitchFamily="34" charset="0"/>
                <a:cs typeface="Droid Sans" pitchFamily="34" charset="0"/>
              </a:rPr>
              <a:t>This is how our eye see it when we focus on LOGIN button. </a:t>
            </a:r>
          </a:p>
          <a:p>
            <a:endParaRPr lang="en-US" sz="1400" dirty="0">
              <a:latin typeface="Droid Sans" pitchFamily="34" charset="0"/>
              <a:ea typeface="Droid Sans" pitchFamily="34" charset="0"/>
              <a:cs typeface="Droid Sans" pitchFamily="34" charset="0"/>
            </a:endParaRPr>
          </a:p>
          <a:p>
            <a:r>
              <a:rPr lang="en-US" sz="1400" dirty="0" smtClean="0">
                <a:latin typeface="Droid Sans" pitchFamily="34" charset="0"/>
                <a:ea typeface="Droid Sans" pitchFamily="34" charset="0"/>
                <a:cs typeface="Droid Sans" pitchFamily="34" charset="0"/>
              </a:rPr>
              <a:t>*Unbelievable but true. Your brain’s just amazing in filling in the gaps.</a:t>
            </a:r>
            <a:endParaRPr lang="en-US" sz="1400" dirty="0">
              <a:latin typeface="Droid Sans" pitchFamily="34" charset="0"/>
              <a:ea typeface="Droid Sans" pitchFamily="34" charset="0"/>
              <a:cs typeface="Droid Sans"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28172"/>
            <a:ext cx="5562600" cy="3020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8787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normAutofit/>
          </a:bodyPr>
          <a:lstStyle/>
          <a:p>
            <a:r>
              <a:rPr lang="en-US" dirty="0" smtClean="0">
                <a:latin typeface="Droid Sans" pitchFamily="34" charset="0"/>
                <a:ea typeface="Droid Sans" pitchFamily="34" charset="0"/>
                <a:cs typeface="Droid Sans" pitchFamily="34" charset="0"/>
              </a:rPr>
              <a:t>Common methods of making </a:t>
            </a:r>
            <a:r>
              <a:rPr lang="en-US" dirty="0" smtClean="0">
                <a:solidFill>
                  <a:schemeClr val="accent3">
                    <a:lumMod val="60000"/>
                    <a:lumOff val="40000"/>
                  </a:schemeClr>
                </a:solidFill>
                <a:latin typeface="Droid Sans" pitchFamily="34" charset="0"/>
                <a:ea typeface="Droid Sans" pitchFamily="34" charset="0"/>
                <a:cs typeface="Droid Sans" pitchFamily="34" charset="0"/>
              </a:rPr>
              <a:t>messages</a:t>
            </a:r>
            <a:r>
              <a:rPr lang="en-US" dirty="0" smtClean="0">
                <a:latin typeface="Droid Sans" pitchFamily="34" charset="0"/>
                <a:ea typeface="Droid Sans" pitchFamily="34" charset="0"/>
                <a:cs typeface="Droid Sans" pitchFamily="34" charset="0"/>
              </a:rPr>
              <a:t> </a:t>
            </a:r>
            <a:r>
              <a:rPr lang="en-US" dirty="0" smtClean="0">
                <a:solidFill>
                  <a:schemeClr val="tx2">
                    <a:lumMod val="40000"/>
                    <a:lumOff val="60000"/>
                  </a:schemeClr>
                </a:solidFill>
                <a:latin typeface="Droid Sans" pitchFamily="34" charset="0"/>
                <a:ea typeface="Droid Sans" pitchFamily="34" charset="0"/>
                <a:cs typeface="Droid Sans" pitchFamily="34" charset="0"/>
              </a:rPr>
              <a:t>visible</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Put it where users are looking.</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Mark the error. </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Use an error symbol.</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Reserve red for errors.</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0115034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4800" cy="1371600"/>
          </a:xfrm>
        </p:spPr>
        <p:txBody>
          <a:bodyPr>
            <a:normAutofit/>
          </a:bodyPr>
          <a:lstStyle/>
          <a:p>
            <a:r>
              <a:rPr lang="en-US" dirty="0">
                <a:latin typeface="Droid Sans" pitchFamily="34" charset="0"/>
                <a:ea typeface="Droid Sans" pitchFamily="34" charset="0"/>
                <a:cs typeface="Droid Sans" pitchFamily="34" charset="0"/>
              </a:rPr>
              <a:t>Common methods of making </a:t>
            </a:r>
            <a:r>
              <a:rPr lang="en-US" dirty="0">
                <a:solidFill>
                  <a:schemeClr val="accent3">
                    <a:lumMod val="60000"/>
                    <a:lumOff val="40000"/>
                  </a:schemeClr>
                </a:solidFill>
                <a:latin typeface="Droid Sans" pitchFamily="34" charset="0"/>
                <a:ea typeface="Droid Sans" pitchFamily="34" charset="0"/>
                <a:cs typeface="Droid Sans" pitchFamily="34" charset="0"/>
              </a:rPr>
              <a:t>messages</a:t>
            </a:r>
            <a:r>
              <a:rPr lang="en-US" dirty="0">
                <a:latin typeface="Droid Sans" pitchFamily="34" charset="0"/>
                <a:ea typeface="Droid Sans" pitchFamily="34" charset="0"/>
                <a:cs typeface="Droid Sans" pitchFamily="34" charset="0"/>
              </a:rPr>
              <a:t> </a:t>
            </a:r>
            <a:r>
              <a:rPr lang="en-US" dirty="0">
                <a:solidFill>
                  <a:schemeClr val="tx2">
                    <a:lumMod val="40000"/>
                    <a:lumOff val="60000"/>
                  </a:schemeClr>
                </a:solidFill>
                <a:latin typeface="Droid Sans" pitchFamily="34" charset="0"/>
                <a:ea typeface="Droid Sans" pitchFamily="34" charset="0"/>
                <a:cs typeface="Droid Sans" pitchFamily="34" charset="0"/>
              </a:rPr>
              <a:t>visible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endParaRPr lang="en-PH">
              <a:latin typeface="Droid Sans" pitchFamily="34" charset="0"/>
              <a:ea typeface="Droid Sans" pitchFamily="34" charset="0"/>
              <a:cs typeface="Droid Sans"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2296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5397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normAutofit/>
          </a:bodyPr>
          <a:lstStyle/>
          <a:p>
            <a:r>
              <a:rPr lang="en-US" dirty="0">
                <a:latin typeface="Droid Sans" pitchFamily="34" charset="0"/>
                <a:ea typeface="Droid Sans" pitchFamily="34" charset="0"/>
                <a:cs typeface="Droid Sans" pitchFamily="34" charset="0"/>
              </a:rPr>
              <a:t>Common methods of making </a:t>
            </a:r>
            <a:r>
              <a:rPr lang="en-US" dirty="0">
                <a:solidFill>
                  <a:schemeClr val="accent3">
                    <a:lumMod val="60000"/>
                    <a:lumOff val="40000"/>
                  </a:schemeClr>
                </a:solidFill>
                <a:latin typeface="Droid Sans" pitchFamily="34" charset="0"/>
                <a:ea typeface="Droid Sans" pitchFamily="34" charset="0"/>
                <a:cs typeface="Droid Sans" pitchFamily="34" charset="0"/>
              </a:rPr>
              <a:t>messages</a:t>
            </a:r>
            <a:r>
              <a:rPr lang="en-US" dirty="0">
                <a:latin typeface="Droid Sans" pitchFamily="34" charset="0"/>
                <a:ea typeface="Droid Sans" pitchFamily="34" charset="0"/>
                <a:cs typeface="Droid Sans" pitchFamily="34" charset="0"/>
              </a:rPr>
              <a:t> </a:t>
            </a:r>
            <a:r>
              <a:rPr lang="en-US" dirty="0">
                <a:solidFill>
                  <a:schemeClr val="tx2">
                    <a:lumMod val="40000"/>
                    <a:lumOff val="60000"/>
                  </a:schemeClr>
                </a:solidFill>
                <a:latin typeface="Droid Sans" pitchFamily="34" charset="0"/>
                <a:ea typeface="Droid Sans" pitchFamily="34" charset="0"/>
                <a:cs typeface="Droid Sans" pitchFamily="34" charset="0"/>
              </a:rPr>
              <a:t>visible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endParaRPr lang="en-PH" dirty="0">
              <a:latin typeface="Droid Sans" pitchFamily="34" charset="0"/>
              <a:ea typeface="Droid Sans" pitchFamily="34" charset="0"/>
              <a:cs typeface="Droid Sans" pitchFamily="34"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97066"/>
            <a:ext cx="7742662" cy="4995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1079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lstStyle/>
          <a:p>
            <a:r>
              <a:rPr lang="en-US" dirty="0" smtClean="0">
                <a:solidFill>
                  <a:schemeClr val="tx2">
                    <a:lumMod val="40000"/>
                    <a:lumOff val="60000"/>
                  </a:schemeClr>
                </a:solidFill>
                <a:latin typeface="Droid Sans" pitchFamily="34" charset="0"/>
                <a:ea typeface="Droid Sans" pitchFamily="34" charset="0"/>
                <a:cs typeface="Droid Sans" pitchFamily="34" charset="0"/>
              </a:rPr>
              <a:t>Message: </a:t>
            </a:r>
            <a:r>
              <a:rPr lang="en-US" dirty="0" smtClean="0">
                <a:latin typeface="Droid Sans" pitchFamily="34" charset="0"/>
                <a:ea typeface="Droid Sans" pitchFamily="34" charset="0"/>
                <a:cs typeface="Droid Sans" pitchFamily="34" charset="0"/>
              </a:rPr>
              <a:t>How to make users notice</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a:bodyPr>
          <a:lstStyle/>
          <a:p>
            <a:pPr marL="342900" indent="-342900">
              <a:buFont typeface="Arial" pitchFamily="34" charset="0"/>
              <a:buChar char="•"/>
            </a:pPr>
            <a:r>
              <a:rPr lang="en-US" dirty="0" smtClean="0">
                <a:latin typeface="Droid Sans" pitchFamily="34" charset="0"/>
                <a:ea typeface="Droid Sans" pitchFamily="34" charset="0"/>
                <a:cs typeface="Droid Sans" pitchFamily="34" charset="0"/>
              </a:rPr>
              <a:t>Use degree of modality </a:t>
            </a:r>
          </a:p>
          <a:p>
            <a:pPr marL="800100" lvl="1" indent="-342900"/>
            <a:r>
              <a:rPr lang="en-US" dirty="0" smtClean="0">
                <a:solidFill>
                  <a:schemeClr val="tx2">
                    <a:lumMod val="60000"/>
                    <a:lumOff val="40000"/>
                  </a:schemeClr>
                </a:solidFill>
                <a:latin typeface="Droid Sans" pitchFamily="34" charset="0"/>
                <a:ea typeface="Droid Sans" pitchFamily="34" charset="0"/>
                <a:cs typeface="Droid Sans" pitchFamily="34" charset="0"/>
              </a:rPr>
              <a:t>Non-modal </a:t>
            </a:r>
            <a:r>
              <a:rPr lang="en-US" dirty="0" smtClean="0">
                <a:latin typeface="Droid Sans" pitchFamily="34" charset="0"/>
                <a:ea typeface="Droid Sans" pitchFamily="34" charset="0"/>
                <a:cs typeface="Droid Sans" pitchFamily="34" charset="0"/>
              </a:rPr>
              <a:t>– allows user to ignore and continue work</a:t>
            </a:r>
          </a:p>
          <a:p>
            <a:pPr marL="800100" lvl="1" indent="-342900"/>
            <a:r>
              <a:rPr lang="en-US" dirty="0" smtClean="0">
                <a:solidFill>
                  <a:schemeClr val="tx2">
                    <a:lumMod val="60000"/>
                    <a:lumOff val="40000"/>
                  </a:schemeClr>
                </a:solidFill>
                <a:latin typeface="Droid Sans" pitchFamily="34" charset="0"/>
                <a:ea typeface="Droid Sans" pitchFamily="34" charset="0"/>
                <a:cs typeface="Droid Sans" pitchFamily="34" charset="0"/>
              </a:rPr>
              <a:t>Application</a:t>
            </a:r>
            <a:r>
              <a:rPr lang="en-US" dirty="0" smtClean="0">
                <a:latin typeface="Droid Sans" pitchFamily="34" charset="0"/>
                <a:ea typeface="Droid Sans" pitchFamily="34" charset="0"/>
                <a:cs typeface="Droid Sans" pitchFamily="34" charset="0"/>
              </a:rPr>
              <a:t> </a:t>
            </a:r>
            <a:r>
              <a:rPr lang="en-US" dirty="0" smtClean="0">
                <a:solidFill>
                  <a:schemeClr val="tx2">
                    <a:lumMod val="60000"/>
                    <a:lumOff val="40000"/>
                  </a:schemeClr>
                </a:solidFill>
                <a:latin typeface="Droid Sans" pitchFamily="34" charset="0"/>
                <a:ea typeface="Droid Sans" pitchFamily="34" charset="0"/>
                <a:cs typeface="Droid Sans" pitchFamily="34" charset="0"/>
              </a:rPr>
              <a:t>Modal</a:t>
            </a:r>
            <a:r>
              <a:rPr lang="en-US" dirty="0" smtClean="0">
                <a:latin typeface="Droid Sans" pitchFamily="34" charset="0"/>
                <a:ea typeface="Droid Sans" pitchFamily="34" charset="0"/>
                <a:cs typeface="Droid Sans" pitchFamily="34" charset="0"/>
              </a:rPr>
              <a:t> – block any further work in the application but allow other software in their computer</a:t>
            </a:r>
          </a:p>
          <a:p>
            <a:pPr marL="800100" lvl="1" indent="-342900"/>
            <a:r>
              <a:rPr lang="en-US" dirty="0" smtClean="0">
                <a:solidFill>
                  <a:schemeClr val="tx2">
                    <a:lumMod val="60000"/>
                    <a:lumOff val="40000"/>
                  </a:schemeClr>
                </a:solidFill>
                <a:latin typeface="Droid Sans" pitchFamily="34" charset="0"/>
                <a:ea typeface="Droid Sans" pitchFamily="34" charset="0"/>
                <a:cs typeface="Droid Sans" pitchFamily="34" charset="0"/>
              </a:rPr>
              <a:t>System</a:t>
            </a:r>
            <a:r>
              <a:rPr lang="en-US" dirty="0" smtClean="0">
                <a:latin typeface="Droid Sans" pitchFamily="34" charset="0"/>
                <a:ea typeface="Droid Sans" pitchFamily="34" charset="0"/>
                <a:cs typeface="Droid Sans" pitchFamily="34" charset="0"/>
              </a:rPr>
              <a:t> </a:t>
            </a:r>
            <a:r>
              <a:rPr lang="en-US" dirty="0" smtClean="0">
                <a:solidFill>
                  <a:schemeClr val="tx2">
                    <a:lumMod val="60000"/>
                    <a:lumOff val="40000"/>
                  </a:schemeClr>
                </a:solidFill>
                <a:latin typeface="Droid Sans" pitchFamily="34" charset="0"/>
                <a:ea typeface="Droid Sans" pitchFamily="34" charset="0"/>
                <a:cs typeface="Droid Sans" pitchFamily="34" charset="0"/>
              </a:rPr>
              <a:t>Modal</a:t>
            </a:r>
            <a:r>
              <a:rPr lang="en-US" dirty="0" smtClean="0">
                <a:latin typeface="Droid Sans" pitchFamily="34" charset="0"/>
                <a:ea typeface="Droid Sans" pitchFamily="34" charset="0"/>
                <a:cs typeface="Droid Sans" pitchFamily="34" charset="0"/>
              </a:rPr>
              <a:t> – blocks any user action until dialog has been resolved</a:t>
            </a:r>
          </a:p>
          <a:p>
            <a:pPr marL="342900" indent="-342900">
              <a:buFont typeface="Arial" pitchFamily="34" charset="0"/>
              <a:buChar char="•"/>
            </a:pPr>
            <a:r>
              <a:rPr lang="en-US" dirty="0" smtClean="0">
                <a:latin typeface="Droid Sans" pitchFamily="34" charset="0"/>
                <a:ea typeface="Droid Sans" pitchFamily="34" charset="0"/>
                <a:cs typeface="Droid Sans" pitchFamily="34" charset="0"/>
              </a:rPr>
              <a:t>Use sound</a:t>
            </a:r>
          </a:p>
          <a:p>
            <a:pPr marL="342900" indent="-342900">
              <a:buFont typeface="Arial" pitchFamily="34" charset="0"/>
              <a:buChar char="•"/>
            </a:pPr>
            <a:r>
              <a:rPr lang="en-US" dirty="0" smtClean="0">
                <a:latin typeface="Droid Sans" pitchFamily="34" charset="0"/>
                <a:ea typeface="Droid Sans" pitchFamily="34" charset="0"/>
                <a:cs typeface="Droid Sans" pitchFamily="34" charset="0"/>
              </a:rPr>
              <a:t>Flash or wiggle</a:t>
            </a:r>
          </a:p>
          <a:p>
            <a:endParaRPr lang="en-US" dirty="0">
              <a:latin typeface="Droid Sans" pitchFamily="34" charset="0"/>
              <a:ea typeface="Droid Sans" pitchFamily="34" charset="0"/>
              <a:cs typeface="Droid Sans" pitchFamily="34" charset="0"/>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886200"/>
            <a:ext cx="5084356" cy="219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3758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z="6000" dirty="0" smtClean="0">
                <a:latin typeface="Droid Sans" pitchFamily="34" charset="0"/>
                <a:ea typeface="Droid Sans" pitchFamily="34" charset="0"/>
                <a:cs typeface="Droid Sans" pitchFamily="34" charset="0"/>
              </a:rPr>
              <a:t>How we learn to use the software</a:t>
            </a:r>
            <a:endParaRPr lang="en-PH" sz="6000" dirty="0">
              <a:latin typeface="Droid Sans" pitchFamily="34" charset="0"/>
              <a:ea typeface="Droid Sans" pitchFamily="34" charset="0"/>
              <a:cs typeface="Droid Sans" pitchFamily="34" charset="0"/>
            </a:endParaRPr>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33531170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543800" cy="1371600"/>
          </a:xfrm>
        </p:spPr>
        <p:txBody>
          <a:bodyPr>
            <a:normAutofit/>
          </a:bodyPr>
          <a:lstStyle/>
          <a:p>
            <a:r>
              <a:rPr lang="en-US" dirty="0" err="1" smtClean="0">
                <a:latin typeface="Droid Sans" pitchFamily="34" charset="0"/>
                <a:ea typeface="Droid Sans" pitchFamily="34" charset="0"/>
                <a:cs typeface="Droid Sans" pitchFamily="34" charset="0"/>
              </a:rPr>
              <a:t>AttentiOn</a:t>
            </a:r>
            <a:r>
              <a:rPr lang="en-US" dirty="0" smtClean="0">
                <a:latin typeface="Droid Sans" pitchFamily="34" charset="0"/>
                <a:ea typeface="Droid Sans" pitchFamily="34" charset="0"/>
                <a:cs typeface="Droid Sans" pitchFamily="34" charset="0"/>
              </a:rPr>
              <a:t> is limited;</a:t>
            </a:r>
            <a:br>
              <a:rPr lang="en-US" dirty="0" smtClean="0">
                <a:latin typeface="Droid Sans" pitchFamily="34" charset="0"/>
                <a:ea typeface="Droid Sans" pitchFamily="34" charset="0"/>
                <a:cs typeface="Droid Sans" pitchFamily="34" charset="0"/>
              </a:rPr>
            </a:br>
            <a:r>
              <a:rPr lang="en-US" dirty="0" smtClean="0">
                <a:latin typeface="Droid Sans" pitchFamily="34" charset="0"/>
                <a:ea typeface="Droid Sans" pitchFamily="34" charset="0"/>
                <a:cs typeface="Droid Sans" pitchFamily="34" charset="0"/>
              </a:rPr>
              <a:t>memory is imperfect</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Memory Test</a:t>
            </a:r>
          </a:p>
          <a:p>
            <a:pPr marL="457200" indent="-457200">
              <a:buFont typeface="+mj-lt"/>
              <a:buAutoNum type="arabicPeriod"/>
            </a:pPr>
            <a:r>
              <a:rPr lang="en-US" dirty="0" smtClean="0">
                <a:latin typeface="Droid Sans" pitchFamily="34" charset="0"/>
                <a:ea typeface="Droid Sans" pitchFamily="34" charset="0"/>
                <a:cs typeface="Droid Sans" pitchFamily="34" charset="0"/>
              </a:rPr>
              <a:t>Get one blank sheet of paper after this slide. </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65498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67000"/>
            <a:ext cx="6553200" cy="1371600"/>
          </a:xfrm>
        </p:spPr>
        <p:txBody>
          <a:bodyPr>
            <a:noAutofit/>
          </a:bodyPr>
          <a:lstStyle/>
          <a:p>
            <a:pPr algn="ctr"/>
            <a:r>
              <a:rPr lang="en-US" sz="7200" dirty="0" smtClean="0">
                <a:solidFill>
                  <a:schemeClr val="tx1"/>
                </a:solidFill>
                <a:latin typeface="Droid Sans" pitchFamily="34" charset="0"/>
                <a:ea typeface="Droid Sans" pitchFamily="34" charset="0"/>
                <a:cs typeface="Droid Sans" pitchFamily="34" charset="0"/>
              </a:rPr>
              <a:t>3 8 4 7 5 3 9</a:t>
            </a:r>
            <a:endParaRPr lang="en-US" sz="7200" dirty="0">
              <a:solidFill>
                <a:schemeClr val="tx1"/>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431767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3200"/>
            <a:ext cx="5791200" cy="1371600"/>
          </a:xfrm>
        </p:spPr>
        <p:txBody>
          <a:bodyPr anchor="ctr"/>
          <a:lstStyle/>
          <a:p>
            <a:pPr algn="ctr"/>
            <a:r>
              <a:rPr lang="en-US" dirty="0" smtClean="0">
                <a:latin typeface="Droid Sans" pitchFamily="34" charset="0"/>
                <a:ea typeface="Droid Sans" pitchFamily="34" charset="0"/>
                <a:cs typeface="Droid Sans" pitchFamily="34" charset="0"/>
              </a:rPr>
              <a:t>Ready?</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914047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660" y="2222326"/>
            <a:ext cx="5126020" cy="218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0960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62250"/>
            <a:ext cx="6553200" cy="1371600"/>
          </a:xfrm>
        </p:spPr>
        <p:txBody>
          <a:bodyPr anchor="ctr">
            <a:noAutofit/>
          </a:bodyPr>
          <a:lstStyle/>
          <a:p>
            <a:pPr algn="ctr"/>
            <a:r>
              <a:rPr lang="en-US" sz="7200" dirty="0" smtClean="0">
                <a:latin typeface="Droid Sans" pitchFamily="34" charset="0"/>
                <a:ea typeface="Droid Sans" pitchFamily="34" charset="0"/>
                <a:cs typeface="Droid Sans" pitchFamily="34" charset="0"/>
              </a:rPr>
              <a:t>3 1 4 1 5 9 2</a:t>
            </a:r>
            <a:endParaRPr lang="en-US" sz="720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4964740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3200"/>
            <a:ext cx="5791200" cy="1371600"/>
          </a:xfrm>
        </p:spPr>
        <p:txBody>
          <a:bodyPr anchor="ctr"/>
          <a:lstStyle/>
          <a:p>
            <a:pPr algn="ctr"/>
            <a:r>
              <a:rPr lang="en-US" dirty="0" smtClean="0">
                <a:latin typeface="Droid Sans" pitchFamily="34" charset="0"/>
                <a:ea typeface="Droid Sans" pitchFamily="34" charset="0"/>
                <a:cs typeface="Droid Sans" pitchFamily="34" charset="0"/>
              </a:rPr>
              <a:t>Ready?</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8973518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95575"/>
            <a:ext cx="7620000" cy="1371600"/>
          </a:xfrm>
        </p:spPr>
        <p:txBody>
          <a:bodyPr anchor="ctr">
            <a:noAutofit/>
          </a:bodyPr>
          <a:lstStyle/>
          <a:p>
            <a:pPr algn="ctr"/>
            <a:r>
              <a:rPr lang="en-US" sz="7200" dirty="0" smtClean="0">
                <a:solidFill>
                  <a:srgbClr val="00B050"/>
                </a:solidFill>
                <a:latin typeface="Droid Sans" pitchFamily="34" charset="0"/>
                <a:ea typeface="Droid Sans" pitchFamily="34" charset="0"/>
                <a:cs typeface="Droid Sans" pitchFamily="34" charset="0"/>
              </a:rPr>
              <a:t>1 3 5 7 9 11 13</a:t>
            </a:r>
            <a:endParaRPr lang="en-US" sz="7200" dirty="0">
              <a:solidFill>
                <a:srgbClr val="00B050"/>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4964740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3200"/>
            <a:ext cx="5791200" cy="1371600"/>
          </a:xfrm>
        </p:spPr>
        <p:txBody>
          <a:bodyPr anchor="ctr"/>
          <a:lstStyle/>
          <a:p>
            <a:pPr algn="ctr"/>
            <a:r>
              <a:rPr lang="en-US" dirty="0" smtClean="0">
                <a:latin typeface="Droid Sans" pitchFamily="34" charset="0"/>
                <a:ea typeface="Droid Sans" pitchFamily="34" charset="0"/>
                <a:cs typeface="Droid Sans" pitchFamily="34" charset="0"/>
              </a:rPr>
              <a:t>Ready?</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5706888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38200"/>
            <a:ext cx="6553200" cy="4724400"/>
          </a:xfrm>
        </p:spPr>
        <p:txBody>
          <a:bodyPr anchor="ctr">
            <a:noAutofit/>
          </a:bodyPr>
          <a:lstStyle/>
          <a:p>
            <a:pPr algn="ctr"/>
            <a:r>
              <a:rPr lang="en-US" sz="4400" dirty="0" smtClean="0">
                <a:solidFill>
                  <a:srgbClr val="FF6600"/>
                </a:solidFill>
                <a:latin typeface="Droid Sans" pitchFamily="34" charset="0"/>
                <a:ea typeface="Droid Sans" pitchFamily="34" charset="0"/>
                <a:cs typeface="Droid Sans" pitchFamily="34" charset="0"/>
              </a:rPr>
              <a:t>Town </a:t>
            </a:r>
            <a:br>
              <a:rPr lang="en-US" sz="4400" dirty="0" smtClean="0">
                <a:solidFill>
                  <a:srgbClr val="FF6600"/>
                </a:solidFill>
                <a:latin typeface="Droid Sans" pitchFamily="34" charset="0"/>
                <a:ea typeface="Droid Sans" pitchFamily="34" charset="0"/>
                <a:cs typeface="Droid Sans" pitchFamily="34" charset="0"/>
              </a:rPr>
            </a:br>
            <a:r>
              <a:rPr lang="en-US" sz="4400" dirty="0" smtClean="0">
                <a:solidFill>
                  <a:srgbClr val="FF6600"/>
                </a:solidFill>
                <a:latin typeface="Droid Sans" pitchFamily="34" charset="0"/>
                <a:ea typeface="Droid Sans" pitchFamily="34" charset="0"/>
                <a:cs typeface="Droid Sans" pitchFamily="34" charset="0"/>
              </a:rPr>
              <a:t>river </a:t>
            </a:r>
            <a:br>
              <a:rPr lang="en-US" sz="4400" dirty="0" smtClean="0">
                <a:solidFill>
                  <a:srgbClr val="FF6600"/>
                </a:solidFill>
                <a:latin typeface="Droid Sans" pitchFamily="34" charset="0"/>
                <a:ea typeface="Droid Sans" pitchFamily="34" charset="0"/>
                <a:cs typeface="Droid Sans" pitchFamily="34" charset="0"/>
              </a:rPr>
            </a:br>
            <a:r>
              <a:rPr lang="en-US" sz="4400" dirty="0" smtClean="0">
                <a:solidFill>
                  <a:srgbClr val="FF6600"/>
                </a:solidFill>
                <a:latin typeface="Droid Sans" pitchFamily="34" charset="0"/>
                <a:ea typeface="Droid Sans" pitchFamily="34" charset="0"/>
                <a:cs typeface="Droid Sans" pitchFamily="34" charset="0"/>
              </a:rPr>
              <a:t>corn </a:t>
            </a:r>
            <a:br>
              <a:rPr lang="en-US" sz="4400" dirty="0" smtClean="0">
                <a:solidFill>
                  <a:srgbClr val="FF6600"/>
                </a:solidFill>
                <a:latin typeface="Droid Sans" pitchFamily="34" charset="0"/>
                <a:ea typeface="Droid Sans" pitchFamily="34" charset="0"/>
                <a:cs typeface="Droid Sans" pitchFamily="34" charset="0"/>
              </a:rPr>
            </a:br>
            <a:r>
              <a:rPr lang="en-US" sz="4400" dirty="0" smtClean="0">
                <a:solidFill>
                  <a:srgbClr val="FF6600"/>
                </a:solidFill>
                <a:latin typeface="Droid Sans" pitchFamily="34" charset="0"/>
                <a:ea typeface="Droid Sans" pitchFamily="34" charset="0"/>
                <a:cs typeface="Droid Sans" pitchFamily="34" charset="0"/>
              </a:rPr>
              <a:t>string </a:t>
            </a:r>
            <a:br>
              <a:rPr lang="en-US" sz="4400" dirty="0" smtClean="0">
                <a:solidFill>
                  <a:srgbClr val="FF6600"/>
                </a:solidFill>
                <a:latin typeface="Droid Sans" pitchFamily="34" charset="0"/>
                <a:ea typeface="Droid Sans" pitchFamily="34" charset="0"/>
                <a:cs typeface="Droid Sans" pitchFamily="34" charset="0"/>
              </a:rPr>
            </a:br>
            <a:r>
              <a:rPr lang="en-US" sz="4400" dirty="0" smtClean="0">
                <a:solidFill>
                  <a:srgbClr val="FF6600"/>
                </a:solidFill>
                <a:latin typeface="Droid Sans" pitchFamily="34" charset="0"/>
                <a:ea typeface="Droid Sans" pitchFamily="34" charset="0"/>
                <a:cs typeface="Droid Sans" pitchFamily="34" charset="0"/>
              </a:rPr>
              <a:t>car</a:t>
            </a:r>
            <a:br>
              <a:rPr lang="en-US" sz="4400" dirty="0" smtClean="0">
                <a:solidFill>
                  <a:srgbClr val="FF6600"/>
                </a:solidFill>
                <a:latin typeface="Droid Sans" pitchFamily="34" charset="0"/>
                <a:ea typeface="Droid Sans" pitchFamily="34" charset="0"/>
                <a:cs typeface="Droid Sans" pitchFamily="34" charset="0"/>
              </a:rPr>
            </a:br>
            <a:r>
              <a:rPr lang="en-US" sz="4400" dirty="0" smtClean="0">
                <a:solidFill>
                  <a:srgbClr val="FF6600"/>
                </a:solidFill>
                <a:latin typeface="Droid Sans" pitchFamily="34" charset="0"/>
                <a:ea typeface="Droid Sans" pitchFamily="34" charset="0"/>
                <a:cs typeface="Droid Sans" pitchFamily="34" charset="0"/>
              </a:rPr>
              <a:t> shovel</a:t>
            </a:r>
            <a:endParaRPr lang="en-US" sz="4400" dirty="0">
              <a:solidFill>
                <a:srgbClr val="FF6600"/>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4964740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3200"/>
            <a:ext cx="5791200" cy="1371600"/>
          </a:xfrm>
        </p:spPr>
        <p:txBody>
          <a:bodyPr anchor="ctr"/>
          <a:lstStyle/>
          <a:p>
            <a:pPr algn="ctr"/>
            <a:r>
              <a:rPr lang="en-US" dirty="0" smtClean="0">
                <a:latin typeface="Droid Sans" pitchFamily="34" charset="0"/>
                <a:ea typeface="Droid Sans" pitchFamily="34" charset="0"/>
                <a:cs typeface="Droid Sans" pitchFamily="34" charset="0"/>
              </a:rPr>
              <a:t>Ready?</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1437032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38200"/>
            <a:ext cx="6553200" cy="4724400"/>
          </a:xfrm>
        </p:spPr>
        <p:txBody>
          <a:bodyPr anchor="ctr">
            <a:noAutofit/>
          </a:bodyPr>
          <a:lstStyle/>
          <a:p>
            <a:pPr algn="ctr"/>
            <a:r>
              <a:rPr lang="en-US" sz="4400" dirty="0" smtClean="0">
                <a:solidFill>
                  <a:schemeClr val="accent3">
                    <a:lumMod val="75000"/>
                  </a:schemeClr>
                </a:solidFill>
                <a:latin typeface="Droid Sans" pitchFamily="34" charset="0"/>
                <a:ea typeface="Droid Sans" pitchFamily="34" charset="0"/>
                <a:cs typeface="Droid Sans" pitchFamily="34" charset="0"/>
              </a:rPr>
              <a:t>What </a:t>
            </a:r>
            <a:br>
              <a:rPr lang="en-US" sz="4400" dirty="0" smtClean="0">
                <a:solidFill>
                  <a:schemeClr val="accent3">
                    <a:lumMod val="75000"/>
                  </a:schemeClr>
                </a:solidFill>
                <a:latin typeface="Droid Sans" pitchFamily="34" charset="0"/>
                <a:ea typeface="Droid Sans" pitchFamily="34" charset="0"/>
                <a:cs typeface="Droid Sans" pitchFamily="34" charset="0"/>
              </a:rPr>
            </a:br>
            <a:r>
              <a:rPr lang="en-US" sz="4400" dirty="0" smtClean="0">
                <a:solidFill>
                  <a:schemeClr val="accent3">
                    <a:lumMod val="75000"/>
                  </a:schemeClr>
                </a:solidFill>
                <a:latin typeface="Droid Sans" pitchFamily="34" charset="0"/>
                <a:ea typeface="Droid Sans" pitchFamily="34" charset="0"/>
                <a:cs typeface="Droid Sans" pitchFamily="34" charset="0"/>
              </a:rPr>
              <a:t>is </a:t>
            </a:r>
            <a:br>
              <a:rPr lang="en-US" sz="4400" dirty="0" smtClean="0">
                <a:solidFill>
                  <a:schemeClr val="accent3">
                    <a:lumMod val="75000"/>
                  </a:schemeClr>
                </a:solidFill>
                <a:latin typeface="Droid Sans" pitchFamily="34" charset="0"/>
                <a:ea typeface="Droid Sans" pitchFamily="34" charset="0"/>
                <a:cs typeface="Droid Sans" pitchFamily="34" charset="0"/>
              </a:rPr>
            </a:br>
            <a:r>
              <a:rPr lang="en-US" sz="4400" dirty="0" smtClean="0">
                <a:solidFill>
                  <a:schemeClr val="accent3">
                    <a:lumMod val="75000"/>
                  </a:schemeClr>
                </a:solidFill>
                <a:latin typeface="Droid Sans" pitchFamily="34" charset="0"/>
                <a:ea typeface="Droid Sans" pitchFamily="34" charset="0"/>
                <a:cs typeface="Droid Sans" pitchFamily="34" charset="0"/>
              </a:rPr>
              <a:t>the </a:t>
            </a:r>
            <a:br>
              <a:rPr lang="en-US" sz="4400" dirty="0" smtClean="0">
                <a:solidFill>
                  <a:schemeClr val="accent3">
                    <a:lumMod val="75000"/>
                  </a:schemeClr>
                </a:solidFill>
                <a:latin typeface="Droid Sans" pitchFamily="34" charset="0"/>
                <a:ea typeface="Droid Sans" pitchFamily="34" charset="0"/>
                <a:cs typeface="Droid Sans" pitchFamily="34" charset="0"/>
              </a:rPr>
            </a:br>
            <a:r>
              <a:rPr lang="en-US" sz="4400" dirty="0" smtClean="0">
                <a:solidFill>
                  <a:schemeClr val="accent3">
                    <a:lumMod val="75000"/>
                  </a:schemeClr>
                </a:solidFill>
                <a:latin typeface="Droid Sans" pitchFamily="34" charset="0"/>
                <a:ea typeface="Droid Sans" pitchFamily="34" charset="0"/>
                <a:cs typeface="Droid Sans" pitchFamily="34" charset="0"/>
              </a:rPr>
              <a:t>meaning</a:t>
            </a:r>
            <a:br>
              <a:rPr lang="en-US" sz="4400" dirty="0" smtClean="0">
                <a:solidFill>
                  <a:schemeClr val="accent3">
                    <a:lumMod val="75000"/>
                  </a:schemeClr>
                </a:solidFill>
                <a:latin typeface="Droid Sans" pitchFamily="34" charset="0"/>
                <a:ea typeface="Droid Sans" pitchFamily="34" charset="0"/>
                <a:cs typeface="Droid Sans" pitchFamily="34" charset="0"/>
              </a:rPr>
            </a:br>
            <a:r>
              <a:rPr lang="en-US" sz="4400" dirty="0" smtClean="0">
                <a:solidFill>
                  <a:schemeClr val="accent3">
                    <a:lumMod val="75000"/>
                  </a:schemeClr>
                </a:solidFill>
                <a:latin typeface="Droid Sans" pitchFamily="34" charset="0"/>
                <a:ea typeface="Droid Sans" pitchFamily="34" charset="0"/>
                <a:cs typeface="Droid Sans" pitchFamily="34" charset="0"/>
              </a:rPr>
              <a:t>of </a:t>
            </a:r>
            <a:br>
              <a:rPr lang="en-US" sz="4400" dirty="0" smtClean="0">
                <a:solidFill>
                  <a:schemeClr val="accent3">
                    <a:lumMod val="75000"/>
                  </a:schemeClr>
                </a:solidFill>
                <a:latin typeface="Droid Sans" pitchFamily="34" charset="0"/>
                <a:ea typeface="Droid Sans" pitchFamily="34" charset="0"/>
                <a:cs typeface="Droid Sans" pitchFamily="34" charset="0"/>
              </a:rPr>
            </a:br>
            <a:r>
              <a:rPr lang="en-US" sz="4400" dirty="0" smtClean="0">
                <a:solidFill>
                  <a:schemeClr val="accent3">
                    <a:lumMod val="75000"/>
                  </a:schemeClr>
                </a:solidFill>
                <a:latin typeface="Droid Sans" pitchFamily="34" charset="0"/>
                <a:ea typeface="Droid Sans" pitchFamily="34" charset="0"/>
                <a:cs typeface="Droid Sans" pitchFamily="34" charset="0"/>
              </a:rPr>
              <a:t>life</a:t>
            </a:r>
            <a:endParaRPr lang="en-US" sz="4400" dirty="0">
              <a:solidFill>
                <a:schemeClr val="accent3">
                  <a:lumMod val="75000"/>
                </a:schemeClr>
              </a:solidFill>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5640258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96200" cy="1371600"/>
          </a:xfrm>
        </p:spPr>
        <p:txBody>
          <a:bodyPr>
            <a:normAutofit/>
          </a:bodyPr>
          <a:lstStyle/>
          <a:p>
            <a:r>
              <a:rPr lang="en-US" dirty="0" smtClean="0">
                <a:solidFill>
                  <a:schemeClr val="accent3">
                    <a:lumMod val="60000"/>
                    <a:lumOff val="40000"/>
                  </a:schemeClr>
                </a:solidFill>
                <a:latin typeface="Droid Sans" pitchFamily="34" charset="0"/>
                <a:ea typeface="Droid Sans" pitchFamily="34" charset="0"/>
                <a:cs typeface="Droid Sans" pitchFamily="34" charset="0"/>
              </a:rPr>
              <a:t>Short Term </a:t>
            </a:r>
            <a:r>
              <a:rPr lang="en-US" dirty="0" smtClean="0">
                <a:latin typeface="Droid Sans" pitchFamily="34" charset="0"/>
                <a:ea typeface="Droid Sans" pitchFamily="34" charset="0"/>
                <a:cs typeface="Droid Sans" pitchFamily="34" charset="0"/>
              </a:rPr>
              <a:t>Memory is </a:t>
            </a:r>
            <a:r>
              <a:rPr lang="en-US" dirty="0" smtClean="0">
                <a:solidFill>
                  <a:schemeClr val="tx2">
                    <a:lumMod val="40000"/>
                    <a:lumOff val="60000"/>
                  </a:schemeClr>
                </a:solidFill>
                <a:latin typeface="Droid Sans" pitchFamily="34" charset="0"/>
                <a:ea typeface="Droid Sans" pitchFamily="34" charset="0"/>
                <a:cs typeface="Droid Sans" pitchFamily="34" charset="0"/>
              </a:rPr>
              <a:t>LIMITED</a:t>
            </a:r>
            <a:r>
              <a:rPr lang="en-US" dirty="0" smtClean="0">
                <a:latin typeface="Droid Sans" pitchFamily="34" charset="0"/>
                <a:ea typeface="Droid Sans" pitchFamily="34" charset="0"/>
                <a:cs typeface="Droid Sans" pitchFamily="34" charset="0"/>
              </a:rPr>
              <a:t> and </a:t>
            </a:r>
            <a:r>
              <a:rPr lang="en-US" dirty="0" smtClean="0">
                <a:solidFill>
                  <a:schemeClr val="tx2">
                    <a:lumMod val="40000"/>
                    <a:lumOff val="60000"/>
                  </a:schemeClr>
                </a:solidFill>
                <a:latin typeface="Droid Sans" pitchFamily="34" charset="0"/>
                <a:ea typeface="Droid Sans" pitchFamily="34" charset="0"/>
                <a:cs typeface="Droid Sans" pitchFamily="34" charset="0"/>
              </a:rPr>
              <a:t>VOLATILE</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What’s wrong with this example?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5029200" cy="449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48574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3">
                    <a:lumMod val="60000"/>
                    <a:lumOff val="40000"/>
                  </a:schemeClr>
                </a:solidFill>
                <a:latin typeface="Droid Sans" pitchFamily="34" charset="0"/>
                <a:ea typeface="Droid Sans" pitchFamily="34" charset="0"/>
                <a:cs typeface="Droid Sans" pitchFamily="34" charset="0"/>
              </a:rPr>
              <a:t>Short Term </a:t>
            </a:r>
            <a:r>
              <a:rPr lang="en-US" dirty="0" smtClean="0">
                <a:latin typeface="Droid Sans" pitchFamily="34" charset="0"/>
                <a:ea typeface="Droid Sans" pitchFamily="34" charset="0"/>
                <a:cs typeface="Droid Sans" pitchFamily="34" charset="0"/>
              </a:rPr>
              <a:t>Memory is </a:t>
            </a:r>
            <a:r>
              <a:rPr lang="en-US" dirty="0" smtClean="0">
                <a:solidFill>
                  <a:schemeClr val="tx2">
                    <a:lumMod val="40000"/>
                    <a:lumOff val="60000"/>
                  </a:schemeClr>
                </a:solidFill>
                <a:latin typeface="Droid Sans" pitchFamily="34" charset="0"/>
                <a:ea typeface="Droid Sans" pitchFamily="34" charset="0"/>
                <a:cs typeface="Droid Sans" pitchFamily="34" charset="0"/>
              </a:rPr>
              <a:t>LIMITED</a:t>
            </a:r>
            <a:r>
              <a:rPr lang="en-US" dirty="0" smtClean="0">
                <a:latin typeface="Droid Sans" pitchFamily="34" charset="0"/>
                <a:ea typeface="Droid Sans" pitchFamily="34" charset="0"/>
                <a:cs typeface="Droid Sans" pitchFamily="34" charset="0"/>
              </a:rPr>
              <a:t> and </a:t>
            </a:r>
            <a:r>
              <a:rPr lang="en-US" dirty="0" smtClean="0">
                <a:solidFill>
                  <a:schemeClr val="tx2">
                    <a:lumMod val="40000"/>
                    <a:lumOff val="60000"/>
                  </a:schemeClr>
                </a:solidFill>
                <a:latin typeface="Droid Sans" pitchFamily="34" charset="0"/>
                <a:ea typeface="Droid Sans" pitchFamily="34" charset="0"/>
                <a:cs typeface="Droid Sans" pitchFamily="34" charset="0"/>
              </a:rPr>
              <a:t>VOLATILE</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What’s wrong with this example?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7696200" cy="2759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30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3">
                    <a:lumMod val="60000"/>
                    <a:lumOff val="40000"/>
                  </a:schemeClr>
                </a:solidFill>
                <a:latin typeface="Droid Sans" pitchFamily="34" charset="0"/>
                <a:ea typeface="Droid Sans" pitchFamily="34" charset="0"/>
                <a:cs typeface="Droid Sans" pitchFamily="34" charset="0"/>
              </a:rPr>
              <a:t>LONG TERM </a:t>
            </a:r>
            <a:r>
              <a:rPr lang="en-US" dirty="0" smtClean="0">
                <a:latin typeface="Droid Sans" pitchFamily="34" charset="0"/>
                <a:ea typeface="Droid Sans" pitchFamily="34" charset="0"/>
                <a:cs typeface="Droid Sans" pitchFamily="34" charset="0"/>
              </a:rPr>
              <a:t>Memory</a:t>
            </a:r>
            <a:endParaRPr lang="en-US" dirty="0">
              <a:solidFill>
                <a:schemeClr val="tx2">
                  <a:lumMod val="40000"/>
                  <a:lumOff val="6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pPr marL="342900" indent="-342900">
              <a:buFontTx/>
              <a:buChar char="-"/>
            </a:pPr>
            <a:r>
              <a:rPr lang="en-US" dirty="0" smtClean="0">
                <a:latin typeface="Droid Sans" pitchFamily="34" charset="0"/>
                <a:ea typeface="Droid Sans" pitchFamily="34" charset="0"/>
                <a:cs typeface="Droid Sans" pitchFamily="34" charset="0"/>
              </a:rPr>
              <a:t>Error Prone</a:t>
            </a:r>
          </a:p>
          <a:p>
            <a:pPr marL="342900" indent="-342900">
              <a:buFontTx/>
              <a:buChar char="-"/>
            </a:pPr>
            <a:r>
              <a:rPr lang="en-US" dirty="0" smtClean="0">
                <a:latin typeface="Droid Sans" pitchFamily="34" charset="0"/>
                <a:ea typeface="Droid Sans" pitchFamily="34" charset="0"/>
                <a:cs typeface="Droid Sans" pitchFamily="34" charset="0"/>
              </a:rPr>
              <a:t>Weighted by Emotions</a:t>
            </a:r>
          </a:p>
          <a:p>
            <a:pPr marL="342900" indent="-342900">
              <a:buFontTx/>
              <a:buChar char="-"/>
            </a:pPr>
            <a:r>
              <a:rPr lang="en-US" dirty="0" smtClean="0">
                <a:latin typeface="Droid Sans" pitchFamily="34" charset="0"/>
                <a:ea typeface="Droid Sans" pitchFamily="34" charset="0"/>
                <a:cs typeface="Droid Sans" pitchFamily="34" charset="0"/>
              </a:rPr>
              <a:t>Retroactively Alterable</a:t>
            </a:r>
            <a:endParaRPr lang="en-US" dirty="0">
              <a:latin typeface="Droid Sans" pitchFamily="34" charset="0"/>
              <a:ea typeface="Droid Sans" pitchFamily="34" charset="0"/>
              <a:cs typeface="Droid Sans" pitchFamily="34" charset="0"/>
            </a:endParaRPr>
          </a:p>
        </p:txBody>
      </p:sp>
      <p:sp>
        <p:nvSpPr>
          <p:cNvPr id="4" name="Rectangle 3"/>
          <p:cNvSpPr/>
          <p:nvPr/>
        </p:nvSpPr>
        <p:spPr>
          <a:xfrm>
            <a:off x="685800" y="3429000"/>
            <a:ext cx="7903324" cy="1754326"/>
          </a:xfrm>
          <a:prstGeom prst="rect">
            <a:avLst/>
          </a:prstGeom>
          <a:noFill/>
        </p:spPr>
        <p:txBody>
          <a:bodyPr wrap="squar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rPr>
              <a:t>People need tools to augment it.</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616865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138" y="2209801"/>
            <a:ext cx="5258602" cy="225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3505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583917" cy="1371600"/>
          </a:xfrm>
        </p:spPr>
        <p:txBody>
          <a:bodyPr/>
          <a:lstStyle/>
          <a:p>
            <a:r>
              <a:rPr lang="en-US" dirty="0" smtClean="0">
                <a:latin typeface="Droid Sans" pitchFamily="34" charset="0"/>
                <a:ea typeface="Droid Sans" pitchFamily="34" charset="0"/>
                <a:cs typeface="Droid Sans" pitchFamily="34" charset="0"/>
              </a:rPr>
              <a:t>Implications to </a:t>
            </a:r>
            <a:r>
              <a:rPr lang="en-US" dirty="0" err="1" smtClean="0">
                <a:latin typeface="Droid Sans" pitchFamily="34" charset="0"/>
                <a:ea typeface="Droid Sans" pitchFamily="34" charset="0"/>
                <a:cs typeface="Droid Sans" pitchFamily="34" charset="0"/>
              </a:rPr>
              <a:t>ui</a:t>
            </a:r>
            <a:r>
              <a:rPr lang="en-US" dirty="0" smtClean="0">
                <a:latin typeface="Droid Sans" pitchFamily="34" charset="0"/>
                <a:ea typeface="Droid Sans" pitchFamily="34" charset="0"/>
                <a:cs typeface="Droid Sans" pitchFamily="34" charset="0"/>
              </a:rPr>
              <a:t> design</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What’s wrong with this example?</a:t>
            </a:r>
            <a:endParaRPr lang="en-US" dirty="0">
              <a:latin typeface="Droid Sans" pitchFamily="34" charset="0"/>
              <a:ea typeface="Droid Sans" pitchFamily="34" charset="0"/>
              <a:cs typeface="Droid Sans"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6440917"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94803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77200" cy="1371600"/>
          </a:xfrm>
        </p:spPr>
        <p:txBody>
          <a:bodyPr/>
          <a:lstStyle/>
          <a:p>
            <a:r>
              <a:rPr lang="en-US" dirty="0" smtClean="0">
                <a:latin typeface="Droid Sans" pitchFamily="34" charset="0"/>
                <a:ea typeface="Droid Sans" pitchFamily="34" charset="0"/>
                <a:cs typeface="Droid Sans" pitchFamily="34" charset="0"/>
              </a:rPr>
              <a:t>Long TERM MEMORY IMPLICATIONS </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lstStyle/>
          <a:p>
            <a:r>
              <a:rPr lang="en-US" dirty="0" smtClean="0">
                <a:latin typeface="Droid Sans" pitchFamily="34" charset="0"/>
                <a:ea typeface="Droid Sans" pitchFamily="34" charset="0"/>
                <a:cs typeface="Droid Sans" pitchFamily="34" charset="0"/>
              </a:rPr>
              <a:t>What do we mean by “learn”?</a:t>
            </a:r>
            <a:endParaRPr lang="en-US" dirty="0">
              <a:latin typeface="Droid Sans" pitchFamily="34" charset="0"/>
              <a:ea typeface="Droid Sans" pitchFamily="34" charset="0"/>
              <a:cs typeface="Droid Sans"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669429"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79139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8600" cy="1371600"/>
          </a:xfrm>
        </p:spPr>
        <p:txBody>
          <a:bodyPr/>
          <a:lstStyle/>
          <a:p>
            <a:r>
              <a:rPr lang="en-US" dirty="0" smtClean="0">
                <a:latin typeface="Droid Sans" pitchFamily="34" charset="0"/>
                <a:ea typeface="Droid Sans" pitchFamily="34" charset="0"/>
                <a:cs typeface="Droid Sans" pitchFamily="34" charset="0"/>
              </a:rPr>
              <a:t>WE focus on goals not tools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We need external aids to keep track of what we are doing.</a:t>
            </a:r>
          </a:p>
          <a:p>
            <a:endParaRPr lang="en-US" dirty="0">
              <a:latin typeface="Droid Sans" pitchFamily="34" charset="0"/>
              <a:ea typeface="Droid Sans" pitchFamily="34" charset="0"/>
              <a:cs typeface="Droid Sans" pitchFamily="34" charset="0"/>
            </a:endParaRPr>
          </a:p>
          <a:p>
            <a:pPr marL="342900" indent="-342900">
              <a:buFont typeface="Arial" pitchFamily="34" charset="0"/>
              <a:buChar char="•"/>
            </a:pPr>
            <a:r>
              <a:rPr lang="en-US" dirty="0" smtClean="0">
                <a:latin typeface="Droid Sans" pitchFamily="34" charset="0"/>
                <a:ea typeface="Droid Sans" pitchFamily="34" charset="0"/>
                <a:cs typeface="Droid Sans" pitchFamily="34" charset="0"/>
              </a:rPr>
              <a:t>Counting Objects</a:t>
            </a:r>
          </a:p>
          <a:p>
            <a:pPr marL="342900" indent="-342900">
              <a:buFont typeface="Arial" pitchFamily="34" charset="0"/>
              <a:buChar char="•"/>
            </a:pPr>
            <a:r>
              <a:rPr lang="en-US" dirty="0" smtClean="0">
                <a:latin typeface="Droid Sans" pitchFamily="34" charset="0"/>
                <a:ea typeface="Droid Sans" pitchFamily="34" charset="0"/>
                <a:cs typeface="Droid Sans" pitchFamily="34" charset="0"/>
              </a:rPr>
              <a:t>Reading Books</a:t>
            </a:r>
          </a:p>
          <a:p>
            <a:pPr marL="342900" indent="-342900">
              <a:buFont typeface="Arial" pitchFamily="34" charset="0"/>
              <a:buChar char="•"/>
            </a:pPr>
            <a:r>
              <a:rPr lang="en-US" dirty="0" smtClean="0">
                <a:latin typeface="Droid Sans" pitchFamily="34" charset="0"/>
                <a:ea typeface="Droid Sans" pitchFamily="34" charset="0"/>
                <a:cs typeface="Droid Sans" pitchFamily="34" charset="0"/>
              </a:rPr>
              <a:t>Checklists</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6368638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01000" cy="1371600"/>
          </a:xfrm>
        </p:spPr>
        <p:txBody>
          <a:bodyPr>
            <a:normAutofit/>
          </a:bodyPr>
          <a:lstStyle/>
          <a:p>
            <a:r>
              <a:rPr lang="en-US" dirty="0" smtClean="0">
                <a:latin typeface="Droid Sans" pitchFamily="34" charset="0"/>
                <a:ea typeface="Droid Sans" pitchFamily="34" charset="0"/>
                <a:cs typeface="Droid Sans" pitchFamily="34" charset="0"/>
              </a:rPr>
              <a:t>We follow the </a:t>
            </a:r>
            <a:r>
              <a:rPr lang="en-US" dirty="0" smtClean="0">
                <a:solidFill>
                  <a:schemeClr val="tx2">
                    <a:lumMod val="60000"/>
                    <a:lumOff val="40000"/>
                  </a:schemeClr>
                </a:solidFill>
                <a:latin typeface="Droid Sans" pitchFamily="34" charset="0"/>
                <a:ea typeface="Droid Sans" pitchFamily="34" charset="0"/>
                <a:cs typeface="Droid Sans" pitchFamily="34" charset="0"/>
              </a:rPr>
              <a:t>scent</a:t>
            </a:r>
            <a:r>
              <a:rPr lang="en-US" dirty="0" smtClean="0">
                <a:latin typeface="Droid Sans" pitchFamily="34" charset="0"/>
                <a:ea typeface="Droid Sans" pitchFamily="34" charset="0"/>
                <a:cs typeface="Droid Sans" pitchFamily="34" charset="0"/>
              </a:rPr>
              <a:t> of </a:t>
            </a:r>
            <a:r>
              <a:rPr lang="en-US" dirty="0" smtClean="0">
                <a:solidFill>
                  <a:schemeClr val="accent3">
                    <a:lumMod val="60000"/>
                    <a:lumOff val="40000"/>
                  </a:schemeClr>
                </a:solidFill>
                <a:latin typeface="Droid Sans" pitchFamily="34" charset="0"/>
                <a:ea typeface="Droid Sans" pitchFamily="34" charset="0"/>
                <a:cs typeface="Droid Sans" pitchFamily="34" charset="0"/>
              </a:rPr>
              <a:t>information</a:t>
            </a:r>
            <a:r>
              <a:rPr lang="en-US" dirty="0" smtClean="0">
                <a:latin typeface="Droid Sans" pitchFamily="34" charset="0"/>
                <a:ea typeface="Droid Sans" pitchFamily="34" charset="0"/>
                <a:cs typeface="Droid Sans" pitchFamily="34" charset="0"/>
              </a:rPr>
              <a:t> toward the </a:t>
            </a:r>
            <a:r>
              <a:rPr lang="en-US" dirty="0" smtClean="0">
                <a:solidFill>
                  <a:schemeClr val="accent3">
                    <a:lumMod val="60000"/>
                    <a:lumOff val="40000"/>
                  </a:schemeClr>
                </a:solidFill>
                <a:latin typeface="Droid Sans" pitchFamily="34" charset="0"/>
                <a:ea typeface="Droid Sans" pitchFamily="34" charset="0"/>
                <a:cs typeface="Droid Sans" pitchFamily="34" charset="0"/>
              </a:rPr>
              <a:t>goal</a:t>
            </a:r>
            <a:endParaRPr lang="en-US" dirty="0">
              <a:solidFill>
                <a:schemeClr val="accent3">
                  <a:lumMod val="60000"/>
                  <a:lumOff val="4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What is wrong here?</a:t>
            </a:r>
            <a:endParaRPr lang="en-US" dirty="0">
              <a:latin typeface="Droid Sans" pitchFamily="34" charset="0"/>
              <a:ea typeface="Droid Sans" pitchFamily="34" charset="0"/>
              <a:cs typeface="Droid Sans" pitchFamily="34"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698" y="2438400"/>
            <a:ext cx="5731974"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3281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772400" cy="1371600"/>
          </a:xfrm>
        </p:spPr>
        <p:txBody>
          <a:bodyPr>
            <a:noAutofit/>
          </a:bodyPr>
          <a:lstStyle/>
          <a:p>
            <a:r>
              <a:rPr lang="en-US" dirty="0">
                <a:latin typeface="Droid Sans" pitchFamily="34" charset="0"/>
                <a:ea typeface="Droid Sans" pitchFamily="34" charset="0"/>
                <a:cs typeface="Droid Sans" pitchFamily="34" charset="0"/>
              </a:rPr>
              <a:t>We follow the </a:t>
            </a:r>
            <a:r>
              <a:rPr lang="en-US" dirty="0">
                <a:solidFill>
                  <a:schemeClr val="tx2">
                    <a:lumMod val="60000"/>
                    <a:lumOff val="40000"/>
                  </a:schemeClr>
                </a:solidFill>
                <a:latin typeface="Droid Sans" pitchFamily="34" charset="0"/>
                <a:ea typeface="Droid Sans" pitchFamily="34" charset="0"/>
                <a:cs typeface="Droid Sans" pitchFamily="34" charset="0"/>
              </a:rPr>
              <a:t>scent</a:t>
            </a:r>
            <a:r>
              <a:rPr lang="en-US" dirty="0">
                <a:latin typeface="Droid Sans" pitchFamily="34" charset="0"/>
                <a:ea typeface="Droid Sans" pitchFamily="34" charset="0"/>
                <a:cs typeface="Droid Sans" pitchFamily="34" charset="0"/>
              </a:rPr>
              <a:t> of </a:t>
            </a:r>
            <a:r>
              <a:rPr lang="en-US" dirty="0">
                <a:solidFill>
                  <a:schemeClr val="accent3">
                    <a:lumMod val="60000"/>
                    <a:lumOff val="40000"/>
                  </a:schemeClr>
                </a:solidFill>
                <a:latin typeface="Droid Sans" pitchFamily="34" charset="0"/>
                <a:ea typeface="Droid Sans" pitchFamily="34" charset="0"/>
                <a:cs typeface="Droid Sans" pitchFamily="34" charset="0"/>
              </a:rPr>
              <a:t>information</a:t>
            </a:r>
            <a:r>
              <a:rPr lang="en-US" dirty="0">
                <a:latin typeface="Droid Sans" pitchFamily="34" charset="0"/>
                <a:ea typeface="Droid Sans" pitchFamily="34" charset="0"/>
                <a:cs typeface="Droid Sans" pitchFamily="34" charset="0"/>
              </a:rPr>
              <a:t> toward the </a:t>
            </a:r>
            <a:r>
              <a:rPr lang="en-US" dirty="0">
                <a:solidFill>
                  <a:schemeClr val="accent3">
                    <a:lumMod val="60000"/>
                    <a:lumOff val="40000"/>
                  </a:schemeClr>
                </a:solidFill>
                <a:latin typeface="Droid Sans" pitchFamily="34" charset="0"/>
                <a:ea typeface="Droid Sans" pitchFamily="34" charset="0"/>
                <a:cs typeface="Droid Sans" pitchFamily="34" charset="0"/>
              </a:rPr>
              <a:t>goal</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chor="b"/>
          <a:lstStyle/>
          <a:p>
            <a:r>
              <a:rPr lang="en-US" dirty="0" smtClean="0">
                <a:latin typeface="Droid Sans" pitchFamily="34" charset="0"/>
                <a:ea typeface="Droid Sans" pitchFamily="34" charset="0"/>
                <a:cs typeface="Droid Sans" pitchFamily="34" charset="0"/>
              </a:rPr>
              <a:t>Another example</a:t>
            </a:r>
            <a:endParaRPr lang="en-US" dirty="0">
              <a:latin typeface="Droid Sans" pitchFamily="34" charset="0"/>
              <a:ea typeface="Droid Sans" pitchFamily="34" charset="0"/>
              <a:cs typeface="Droid Sans" pitchFamily="34" charset="0"/>
            </a:endParaRP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5470525" cy="3690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2728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96200" cy="1371600"/>
          </a:xfrm>
        </p:spPr>
        <p:txBody>
          <a:bodyPr/>
          <a:lstStyle/>
          <a:p>
            <a:r>
              <a:rPr lang="en-US" dirty="0" smtClean="0">
                <a:latin typeface="Droid Sans" pitchFamily="34" charset="0"/>
                <a:ea typeface="Droid Sans" pitchFamily="34" charset="0"/>
                <a:cs typeface="Droid Sans" pitchFamily="34" charset="0"/>
              </a:rPr>
              <a:t>We prefer </a:t>
            </a:r>
            <a:r>
              <a:rPr lang="en-US" dirty="0" smtClean="0">
                <a:solidFill>
                  <a:schemeClr val="accent3">
                    <a:lumMod val="60000"/>
                    <a:lumOff val="40000"/>
                  </a:schemeClr>
                </a:solidFill>
                <a:latin typeface="Droid Sans" pitchFamily="34" charset="0"/>
                <a:ea typeface="Droid Sans" pitchFamily="34" charset="0"/>
                <a:cs typeface="Droid Sans" pitchFamily="34" charset="0"/>
              </a:rPr>
              <a:t>familiar</a:t>
            </a:r>
            <a:r>
              <a:rPr lang="en-US" dirty="0" smtClean="0">
                <a:latin typeface="Droid Sans" pitchFamily="34" charset="0"/>
                <a:ea typeface="Droid Sans" pitchFamily="34" charset="0"/>
                <a:cs typeface="Droid Sans" pitchFamily="34" charset="0"/>
              </a:rPr>
              <a:t> </a:t>
            </a:r>
            <a:r>
              <a:rPr lang="en-US" dirty="0" smtClean="0">
                <a:solidFill>
                  <a:schemeClr val="accent3">
                    <a:lumMod val="60000"/>
                    <a:lumOff val="40000"/>
                  </a:schemeClr>
                </a:solidFill>
                <a:latin typeface="Droid Sans" pitchFamily="34" charset="0"/>
                <a:ea typeface="Droid Sans" pitchFamily="34" charset="0"/>
                <a:cs typeface="Droid Sans" pitchFamily="34" charset="0"/>
              </a:rPr>
              <a:t>PATHS</a:t>
            </a:r>
            <a:endParaRPr lang="en-US" dirty="0">
              <a:solidFill>
                <a:schemeClr val="accent3">
                  <a:lumMod val="60000"/>
                  <a:lumOff val="40000"/>
                </a:schemeClr>
              </a:solidFill>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Sometimes mindlessness trumps keystrokes.</a:t>
            </a:r>
          </a:p>
          <a:p>
            <a:r>
              <a:rPr lang="en-US" b="0" dirty="0" smtClean="0">
                <a:latin typeface="Droid Sans" pitchFamily="34" charset="0"/>
                <a:ea typeface="Droid Sans" pitchFamily="34" charset="0"/>
                <a:cs typeface="Droid Sans" pitchFamily="34" charset="0"/>
              </a:rPr>
              <a:t>Allowing users to become productive quickly and reducing their need to problem-solve is more important than saving keystrokes.</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Guide users to the best paths.</a:t>
            </a:r>
          </a:p>
          <a:p>
            <a:r>
              <a:rPr lang="en-US" b="0" dirty="0" smtClean="0">
                <a:latin typeface="Droid Sans" pitchFamily="34" charset="0"/>
                <a:ea typeface="Droid Sans" pitchFamily="34" charset="0"/>
                <a:cs typeface="Droid Sans" pitchFamily="34" charset="0"/>
              </a:rPr>
              <a:t>Software should provide clear information scent.</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Help experienced users speed up.</a:t>
            </a:r>
          </a:p>
          <a:p>
            <a:r>
              <a:rPr lang="en-US" b="0" dirty="0" smtClean="0">
                <a:latin typeface="Droid Sans" pitchFamily="34" charset="0"/>
                <a:ea typeface="Droid Sans" pitchFamily="34" charset="0"/>
                <a:cs typeface="Droid Sans" pitchFamily="34" charset="0"/>
              </a:rPr>
              <a:t>Make it easy for users to switch to faster paths after they have gained experience.</a:t>
            </a:r>
            <a:endParaRPr lang="en-US" b="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6001850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roid Sans" pitchFamily="34" charset="0"/>
                <a:ea typeface="Droid Sans" pitchFamily="34" charset="0"/>
                <a:cs typeface="Droid Sans" pitchFamily="34" charset="0"/>
              </a:rPr>
              <a:t>GOAL, EXECUTE, EVALUATE</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Droid Sans" pitchFamily="34" charset="0"/>
                <a:ea typeface="Droid Sans" pitchFamily="34" charset="0"/>
                <a:cs typeface="Droid Sans" pitchFamily="34" charset="0"/>
              </a:rPr>
              <a:t>GOAL</a:t>
            </a:r>
          </a:p>
          <a:p>
            <a:r>
              <a:rPr lang="en-US" b="0" dirty="0" smtClean="0">
                <a:latin typeface="Droid Sans" pitchFamily="34" charset="0"/>
                <a:ea typeface="Droid Sans" pitchFamily="34" charset="0"/>
                <a:cs typeface="Droid Sans" pitchFamily="34" charset="0"/>
              </a:rPr>
              <a:t>Provide clear paths – including initial steps for the user goals that the software is intended to support.</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EXECUTE</a:t>
            </a:r>
          </a:p>
          <a:p>
            <a:r>
              <a:rPr lang="en-US" b="0" dirty="0" smtClean="0">
                <a:latin typeface="Droid Sans" pitchFamily="34" charset="0"/>
                <a:ea typeface="Droid Sans" pitchFamily="34" charset="0"/>
                <a:cs typeface="Droid Sans" pitchFamily="34" charset="0"/>
              </a:rPr>
              <a:t>Objects, information, actions should be based on the task rather than the implementation. Provide scent at choice points that guide users to their goal.</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EVALUATE</a:t>
            </a:r>
          </a:p>
          <a:p>
            <a:r>
              <a:rPr lang="en-US" b="0" dirty="0" smtClean="0">
                <a:latin typeface="Droid Sans" pitchFamily="34" charset="0"/>
                <a:ea typeface="Droid Sans" pitchFamily="34" charset="0"/>
                <a:cs typeface="Droid Sans" pitchFamily="34" charset="0"/>
              </a:rPr>
              <a:t>Provide feedback and status information to show users their progress toward the goal. Allow users to back out of tasks that didn’t take them to their goal.</a:t>
            </a:r>
            <a:endParaRPr lang="en-US" b="0"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930192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Droid Sans" pitchFamily="34" charset="0"/>
                <a:ea typeface="Droid Sans" pitchFamily="34" charset="0"/>
                <a:cs typeface="Droid Sans" pitchFamily="34" charset="0"/>
              </a:rPr>
              <a:t>Examples: People forget loose ends of task</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BAD: Turn car headlights OFF after arrival, to prevent draining the battery.</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GOOD: Cards already turn turn-signals OFF after a turn.</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0097068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Droid Sans" pitchFamily="34" charset="0"/>
                <a:ea typeface="Droid Sans" pitchFamily="34" charset="0"/>
                <a:cs typeface="Droid Sans" pitchFamily="34" charset="0"/>
              </a:rPr>
              <a:t>RECOGNITION IS EASY; RECALL IS HARD</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See and Choose is easier than recall and type.</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Use pictures where possible to convey function. </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The larger the number of people (or the more frequent) who will use a function, the more visible the function should be.</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Use visual cues to let users recognize where they are.</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30014405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Droid Sans" pitchFamily="34" charset="0"/>
                <a:ea typeface="Droid Sans" pitchFamily="34" charset="0"/>
                <a:cs typeface="Droid Sans" pitchFamily="34" charset="0"/>
              </a:rPr>
              <a:t>Problem solving and calculation are hard</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Tell users explicitly and exactly what they need to know.</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Don’t make users diagnose system problems.</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Minimize the number and complexity o settings</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Let people use perception than calculation.</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Make it familiar.</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13558768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370" y="2209800"/>
            <a:ext cx="5281369" cy="2251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3209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Droid Sans" pitchFamily="34" charset="0"/>
                <a:ea typeface="Droid Sans" pitchFamily="34" charset="0"/>
                <a:cs typeface="Droid Sans" pitchFamily="34" charset="0"/>
              </a:rPr>
              <a:t>How do we learn?</a:t>
            </a:r>
            <a:br>
              <a:rPr lang="en-US" dirty="0" smtClean="0">
                <a:latin typeface="Droid Sans" pitchFamily="34" charset="0"/>
                <a:ea typeface="Droid Sans" pitchFamily="34" charset="0"/>
                <a:cs typeface="Droid Sans" pitchFamily="34" charset="0"/>
              </a:rPr>
            </a:br>
            <a:r>
              <a:rPr lang="en-US" dirty="0" smtClean="0">
                <a:latin typeface="Droid Sans" pitchFamily="34" charset="0"/>
                <a:ea typeface="Droid Sans" pitchFamily="34" charset="0"/>
                <a:cs typeface="Droid Sans" pitchFamily="34" charset="0"/>
              </a:rPr>
              <a:t>OPERATIONS</a:t>
            </a:r>
            <a:endParaRPr lang="en-US" dirty="0">
              <a:latin typeface="Droid Sans" pitchFamily="34" charset="0"/>
              <a:ea typeface="Droid Sans" pitchFamily="34" charset="0"/>
              <a:cs typeface="Droid Sans" pitchFamily="34" charset="0"/>
            </a:endParaRPr>
          </a:p>
        </p:txBody>
      </p:sp>
      <p:sp>
        <p:nvSpPr>
          <p:cNvPr id="3" name="Content Placeholder 2"/>
          <p:cNvSpPr>
            <a:spLocks noGrp="1"/>
          </p:cNvSpPr>
          <p:nvPr>
            <p:ph idx="1"/>
          </p:nvPr>
        </p:nvSpPr>
        <p:spPr/>
        <p:txBody>
          <a:bodyPr/>
          <a:lstStyle/>
          <a:p>
            <a:r>
              <a:rPr lang="en-US" dirty="0" smtClean="0">
                <a:latin typeface="Droid Sans" pitchFamily="34" charset="0"/>
                <a:ea typeface="Droid Sans" pitchFamily="34" charset="0"/>
                <a:cs typeface="Droid Sans" pitchFamily="34" charset="0"/>
              </a:rPr>
              <a:t>Focus on task</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Simple</a:t>
            </a:r>
          </a:p>
          <a:p>
            <a:endParaRPr lang="en-US" dirty="0">
              <a:latin typeface="Droid Sans" pitchFamily="34" charset="0"/>
              <a:ea typeface="Droid Sans" pitchFamily="34" charset="0"/>
              <a:cs typeface="Droid Sans" pitchFamily="34" charset="0"/>
            </a:endParaRPr>
          </a:p>
          <a:p>
            <a:r>
              <a:rPr lang="en-US" dirty="0" smtClean="0">
                <a:latin typeface="Droid Sans" pitchFamily="34" charset="0"/>
                <a:ea typeface="Droid Sans" pitchFamily="34" charset="0"/>
                <a:cs typeface="Droid Sans" pitchFamily="34" charset="0"/>
              </a:rPr>
              <a:t>Consistent</a:t>
            </a:r>
            <a:endParaRPr lang="en-US" dirty="0">
              <a:latin typeface="Droid Sans" pitchFamily="34" charset="0"/>
              <a:ea typeface="Droid Sans" pitchFamily="34" charset="0"/>
              <a:cs typeface="Droid Sans" pitchFamily="34" charset="0"/>
            </a:endParaRPr>
          </a:p>
        </p:txBody>
      </p:sp>
    </p:spTree>
    <p:extLst>
      <p:ext uri="{BB962C8B-B14F-4D97-AF65-F5344CB8AC3E}">
        <p14:creationId xmlns:p14="http://schemas.microsoft.com/office/powerpoint/2010/main" val="2893680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dirty="0" smtClean="0">
                <a:latin typeface="Droid Sans" pitchFamily="34" charset="0"/>
                <a:ea typeface="Droid Sans" pitchFamily="34" charset="0"/>
                <a:cs typeface="Droid Sans" pitchFamily="34" charset="0"/>
              </a:rPr>
              <a:t>Where was the next button on page 4? </a:t>
            </a:r>
            <a:br>
              <a:rPr lang="en-US" sz="4800" dirty="0" smtClean="0">
                <a:latin typeface="Droid Sans" pitchFamily="34" charset="0"/>
                <a:ea typeface="Droid Sans" pitchFamily="34" charset="0"/>
                <a:cs typeface="Droid Sans" pitchFamily="34" charset="0"/>
              </a:rPr>
            </a:br>
            <a:r>
              <a:rPr lang="en-US" sz="4800" dirty="0" smtClean="0">
                <a:latin typeface="Droid Sans" pitchFamily="34" charset="0"/>
                <a:ea typeface="Droid Sans" pitchFamily="34" charset="0"/>
                <a:cs typeface="Droid Sans" pitchFamily="34" charset="0"/>
              </a:rPr>
              <a:t>(LEFT or RIGHT)</a:t>
            </a:r>
            <a:endParaRPr lang="en-US" sz="4800" dirty="0">
              <a:latin typeface="Droid Sans" pitchFamily="34" charset="0"/>
              <a:ea typeface="Droid Sans" pitchFamily="34" charset="0"/>
              <a:cs typeface="Droid Sans" pitchFamily="34" charset="0"/>
            </a:endParaRPr>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35582934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657</TotalTime>
  <Words>1859</Words>
  <Application>Microsoft Office PowerPoint</Application>
  <PresentationFormat>On-screen Show (4:3)</PresentationFormat>
  <Paragraphs>258</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Essential</vt:lpstr>
      <vt:lpstr>Don’t Make ME Think.</vt:lpstr>
      <vt:lpstr>How we see things affects our usage</vt:lpstr>
      <vt:lpstr>We Perceive what we expect</vt:lpstr>
      <vt:lpstr>We Perceive what we expect</vt:lpstr>
      <vt:lpstr>PowerPoint Presentation</vt:lpstr>
      <vt:lpstr>PowerPoint Presentation</vt:lpstr>
      <vt:lpstr>PowerPoint Presentation</vt:lpstr>
      <vt:lpstr>PowerPoint Presentation</vt:lpstr>
      <vt:lpstr>Where was the next button on page 4?  (LEFT or RIGHT)</vt:lpstr>
      <vt:lpstr>What do you see?</vt:lpstr>
      <vt:lpstr>We Perceive what we expect</vt:lpstr>
      <vt:lpstr>Perception BIASED BY context</vt:lpstr>
      <vt:lpstr>Perception BIASED BY context</vt:lpstr>
      <vt:lpstr>GOALS AFFECT BY Perception </vt:lpstr>
      <vt:lpstr>PowerPoint Presentation</vt:lpstr>
      <vt:lpstr>GOALS AFFECT BY Perception </vt:lpstr>
      <vt:lpstr>PowerPoint Presentation</vt:lpstr>
      <vt:lpstr>We Perceive what we expect</vt:lpstr>
      <vt:lpstr>We Perceive what we expect</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Visual Structure: Gestalt Principles</vt:lpstr>
      <vt:lpstr>Our VISION is optimized to see structure</vt:lpstr>
      <vt:lpstr>We SEEK and USE Visual Structure</vt:lpstr>
      <vt:lpstr>We SEEK and USE Visual Structure</vt:lpstr>
      <vt:lpstr>We SEEK and USE Visual Structure</vt:lpstr>
      <vt:lpstr>We SEEK and USE Visual Structure</vt:lpstr>
      <vt:lpstr>We SEEK and USE Visual Structure</vt:lpstr>
      <vt:lpstr>Visual hierarchy lets people FOCUS ON relevant information</vt:lpstr>
      <vt:lpstr>Visual hierarchy lets people FOCUS ON relevant information</vt:lpstr>
      <vt:lpstr>Visual hierarchy lets people FOCUS ON relevant information</vt:lpstr>
      <vt:lpstr>Vision is optimized for edge contrast, not brightness</vt:lpstr>
      <vt:lpstr>Vision is optimized for edge contrast, not brightness</vt:lpstr>
      <vt:lpstr>How Colors are presented is important</vt:lpstr>
      <vt:lpstr>Using Color</vt:lpstr>
      <vt:lpstr>USING Colors</vt:lpstr>
      <vt:lpstr>Our Peripheral VISION is poor</vt:lpstr>
      <vt:lpstr>Our Peripheral VISION is poor</vt:lpstr>
      <vt:lpstr>Our Peripheral VISION is poor</vt:lpstr>
      <vt:lpstr>Common methods of making messages visible</vt:lpstr>
      <vt:lpstr>Common methods of making messages visible</vt:lpstr>
      <vt:lpstr>Common methods of making messages visible</vt:lpstr>
      <vt:lpstr>Message: How to make users notice</vt:lpstr>
      <vt:lpstr>How we learn to use the software</vt:lpstr>
      <vt:lpstr>AttentiOn is limited; memory is imperfect</vt:lpstr>
      <vt:lpstr>3 8 4 7 5 3 9</vt:lpstr>
      <vt:lpstr>Ready?</vt:lpstr>
      <vt:lpstr>3 1 4 1 5 9 2</vt:lpstr>
      <vt:lpstr>Ready?</vt:lpstr>
      <vt:lpstr>1 3 5 7 9 11 13</vt:lpstr>
      <vt:lpstr>Ready?</vt:lpstr>
      <vt:lpstr>Town  river  corn  string  car  shovel</vt:lpstr>
      <vt:lpstr>Ready?</vt:lpstr>
      <vt:lpstr>What  is  the  meaning of  life</vt:lpstr>
      <vt:lpstr>Short Term Memory is LIMITED and VOLATILE</vt:lpstr>
      <vt:lpstr>Short Term Memory is LIMITED and VOLATILE</vt:lpstr>
      <vt:lpstr>LONG TERM Memory</vt:lpstr>
      <vt:lpstr>Implications to ui design</vt:lpstr>
      <vt:lpstr>Long TERM MEMORY IMPLICATIONS </vt:lpstr>
      <vt:lpstr>WE focus on goals not tools</vt:lpstr>
      <vt:lpstr>We follow the scent of information toward the goal</vt:lpstr>
      <vt:lpstr>We follow the scent of information toward the goal</vt:lpstr>
      <vt:lpstr>We prefer familiar PATHS</vt:lpstr>
      <vt:lpstr>GOAL, EXECUTE, EVALUATE</vt:lpstr>
      <vt:lpstr>Examples: People forget loose ends of task</vt:lpstr>
      <vt:lpstr>RECOGNITION IS EASY; RECALL IS HARD</vt:lpstr>
      <vt:lpstr>Problem solving and calculation are hard</vt:lpstr>
      <vt:lpstr>How do we learn? OPERATIONS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Make ME Think.</dc:title>
  <dc:creator>Chelsea</dc:creator>
  <cp:lastModifiedBy>Briane Paul Samson</cp:lastModifiedBy>
  <cp:revision>60</cp:revision>
  <dcterms:created xsi:type="dcterms:W3CDTF">2013-03-19T22:37:57Z</dcterms:created>
  <dcterms:modified xsi:type="dcterms:W3CDTF">2015-02-18T09:24:07Z</dcterms:modified>
</cp:coreProperties>
</file>